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61" r:id="rId2"/>
    <p:sldId id="293" r:id="rId3"/>
    <p:sldId id="291" r:id="rId4"/>
    <p:sldId id="292" r:id="rId5"/>
    <p:sldId id="264" r:id="rId6"/>
    <p:sldId id="285" r:id="rId7"/>
    <p:sldId id="263" r:id="rId8"/>
    <p:sldId id="271" r:id="rId9"/>
    <p:sldId id="294" r:id="rId10"/>
    <p:sldId id="295" r:id="rId11"/>
    <p:sldId id="280" r:id="rId12"/>
    <p:sldId id="289" r:id="rId13"/>
    <p:sldId id="297" r:id="rId14"/>
    <p:sldId id="269" r:id="rId15"/>
    <p:sldId id="270" r:id="rId16"/>
    <p:sldId id="276" r:id="rId17"/>
    <p:sldId id="277" r:id="rId18"/>
    <p:sldId id="284" r:id="rId19"/>
    <p:sldId id="296" r:id="rId20"/>
    <p:sldId id="298"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765"/>
    <a:srgbClr val="305785"/>
    <a:srgbClr val="7AB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43" autoAdjust="0"/>
  </p:normalViewPr>
  <p:slideViewPr>
    <p:cSldViewPr snapToGrid="0">
      <p:cViewPr varScale="1">
        <p:scale>
          <a:sx n="89" d="100"/>
          <a:sy n="89" d="100"/>
        </p:scale>
        <p:origin x="1434" y="84"/>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7C38AD-0F02-404F-B671-A56A182996E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562CC8-E856-43FB-9AE5-C422391A62A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24566B6-1BE6-494A-8746-166CEF4DB20D}" type="datetimeFigureOut">
              <a:rPr lang="en-US" smtClean="0"/>
              <a:t>10/24/2023</a:t>
            </a:fld>
            <a:endParaRPr lang="en-US" dirty="0"/>
          </a:p>
        </p:txBody>
      </p:sp>
      <p:sp>
        <p:nvSpPr>
          <p:cNvPr id="4" name="Footer Placeholder 3">
            <a:extLst>
              <a:ext uri="{FF2B5EF4-FFF2-40B4-BE49-F238E27FC236}">
                <a16:creationId xmlns:a16="http://schemas.microsoft.com/office/drawing/2014/main" id="{8DE15B08-5821-46BC-8717-C8FA94C1AFE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9D0344-CD38-48AF-A374-79D6714D5AC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3F3D32B-3ED2-4C84-8780-0FA5F42D20A7}" type="slidenum">
              <a:rPr lang="en-US" smtClean="0"/>
              <a:t>‹#›</a:t>
            </a:fld>
            <a:endParaRPr lang="en-US" dirty="0"/>
          </a:p>
        </p:txBody>
      </p:sp>
    </p:spTree>
    <p:extLst>
      <p:ext uri="{BB962C8B-B14F-4D97-AF65-F5344CB8AC3E}">
        <p14:creationId xmlns:p14="http://schemas.microsoft.com/office/powerpoint/2010/main" val="3567401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12F7BE-FCE0-43B8-9E2F-6B643AE6E45C}" type="datetimeFigureOut">
              <a:rPr lang="en-US" smtClean="0"/>
              <a:t>10/24/2023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254B978-A4EA-416A-8185-68FFC4504112}" type="slidenum">
              <a:rPr lang="en-US" smtClean="0"/>
              <a:t>‹#›</a:t>
            </a:fld>
            <a:endParaRPr lang="en-US" dirty="0"/>
          </a:p>
        </p:txBody>
      </p:sp>
    </p:spTree>
    <p:extLst>
      <p:ext uri="{BB962C8B-B14F-4D97-AF65-F5344CB8AC3E}">
        <p14:creationId xmlns:p14="http://schemas.microsoft.com/office/powerpoint/2010/main" val="64031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sierra.f.millay@maine.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54B978-A4EA-416A-8185-68FFC4504112}" type="slidenum">
              <a:rPr lang="en-US" smtClean="0"/>
              <a:t>1</a:t>
            </a:fld>
            <a:endParaRPr lang="en-US" dirty="0"/>
          </a:p>
        </p:txBody>
      </p:sp>
      <p:sp>
        <p:nvSpPr>
          <p:cNvPr id="5" name="Notes Placeholder 2">
            <a:extLst>
              <a:ext uri="{FF2B5EF4-FFF2-40B4-BE49-F238E27FC236}">
                <a16:creationId xmlns:a16="http://schemas.microsoft.com/office/drawing/2014/main" id="{926A71B4-D1F9-0075-FC09-2C7057DD16FF}"/>
              </a:ext>
            </a:extLst>
          </p:cNvPr>
          <p:cNvSpPr>
            <a:spLocks noGrp="1"/>
          </p:cNvSpPr>
          <p:nvPr>
            <p:ph type="body" idx="1"/>
          </p:nvPr>
        </p:nvSpPr>
        <p:spPr>
          <a:xfrm>
            <a:off x="701675" y="4473575"/>
            <a:ext cx="5607050" cy="3660775"/>
          </a:xfrm>
        </p:spPr>
        <p:txBody>
          <a:bodyPr/>
          <a:lstStyle/>
          <a:p>
            <a:r>
              <a:rPr lang="en-US" sz="2000" dirty="0"/>
              <a:t>Hi, my name is Sierra Millay.  I am an Environmental Specialist in the Environmental Office at the Maine Department of Transportation.  I will guide you through this presentation on NEPA Assignment.</a:t>
            </a:r>
          </a:p>
        </p:txBody>
      </p:sp>
    </p:spTree>
    <p:extLst>
      <p:ext uri="{BB962C8B-B14F-4D97-AF65-F5344CB8AC3E}">
        <p14:creationId xmlns:p14="http://schemas.microsoft.com/office/powerpoint/2010/main" val="328294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eight states that currently have NEPA Assignment.  Maine will be the ninth. Maine is applying for full assumption under 327. </a:t>
            </a:r>
          </a:p>
          <a:p>
            <a:endParaRPr lang="en-US" dirty="0"/>
          </a:p>
          <a:p>
            <a:r>
              <a:rPr lang="en-US" dirty="0"/>
              <a:t>MaineDOT has on-going discussions with these states to learn the process, ask questions, and obtain advice.</a:t>
            </a:r>
          </a:p>
        </p:txBody>
      </p:sp>
      <p:sp>
        <p:nvSpPr>
          <p:cNvPr id="4" name="Slide Number Placeholder 3"/>
          <p:cNvSpPr>
            <a:spLocks noGrp="1"/>
          </p:cNvSpPr>
          <p:nvPr>
            <p:ph type="sldNum" sz="quarter" idx="5"/>
          </p:nvPr>
        </p:nvSpPr>
        <p:spPr/>
        <p:txBody>
          <a:bodyPr/>
          <a:lstStyle/>
          <a:p>
            <a:fld id="{0254B978-A4EA-416A-8185-68FFC4504112}" type="slidenum">
              <a:rPr lang="en-US" smtClean="0"/>
              <a:t>10</a:t>
            </a:fld>
            <a:endParaRPr lang="en-US" dirty="0"/>
          </a:p>
        </p:txBody>
      </p:sp>
    </p:spTree>
    <p:extLst>
      <p:ext uri="{BB962C8B-B14F-4D97-AF65-F5344CB8AC3E}">
        <p14:creationId xmlns:p14="http://schemas.microsoft.com/office/powerpoint/2010/main" val="51931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benefits of assignment are:</a:t>
            </a:r>
          </a:p>
          <a:p>
            <a:endParaRPr lang="en-US" dirty="0"/>
          </a:p>
          <a:p>
            <a:pPr>
              <a:buFont typeface="Arial" panose="020B0604020202020204" pitchFamily="34" charset="0"/>
              <a:buChar char="•"/>
            </a:pPr>
            <a:r>
              <a:rPr lang="en-US" dirty="0"/>
              <a:t>Increased ownership of process and decisions</a:t>
            </a:r>
          </a:p>
          <a:p>
            <a:pPr>
              <a:buFont typeface="Arial" panose="020B0604020202020204" pitchFamily="34" charset="0"/>
              <a:buChar char="•"/>
            </a:pPr>
            <a:r>
              <a:rPr lang="en-US" dirty="0"/>
              <a:t>More efficient environmental review process</a:t>
            </a:r>
          </a:p>
          <a:p>
            <a:pPr lvl="2">
              <a:buFont typeface="Arial" panose="020B0604020202020204" pitchFamily="34" charset="0"/>
              <a:buChar char="•"/>
            </a:pPr>
            <a:r>
              <a:rPr lang="en-US" dirty="0"/>
              <a:t>Time and cost savings by eliminating a layer of review</a:t>
            </a:r>
          </a:p>
          <a:p>
            <a:pPr lvl="2">
              <a:buFont typeface="Arial" panose="020B0604020202020204" pitchFamily="34" charset="0"/>
              <a:buChar char="•"/>
            </a:pPr>
            <a:r>
              <a:rPr lang="en-US" dirty="0"/>
              <a:t>Provides for more direct, efficient consultation between State and others</a:t>
            </a:r>
          </a:p>
          <a:p>
            <a:pPr lvl="2">
              <a:buFont typeface="Arial" panose="020B0604020202020204" pitchFamily="34" charset="0"/>
              <a:buChar char="•"/>
            </a:pPr>
            <a:r>
              <a:rPr lang="en-US" dirty="0"/>
              <a:t>Streamline the Environmental Process-while still meeting environmental protection standards.</a:t>
            </a:r>
          </a:p>
          <a:p>
            <a:pPr>
              <a:buFont typeface="Arial" panose="020B0604020202020204" pitchFamily="34" charset="0"/>
              <a:buChar char="•"/>
            </a:pPr>
            <a:r>
              <a:rPr lang="en-US" dirty="0"/>
              <a:t>State DOT is the “decision-maker”</a:t>
            </a:r>
          </a:p>
          <a:p>
            <a:endParaRPr lang="en-US" dirty="0"/>
          </a:p>
          <a:p>
            <a:endParaRPr lang="en-US" dirty="0"/>
          </a:p>
        </p:txBody>
      </p:sp>
      <p:sp>
        <p:nvSpPr>
          <p:cNvPr id="4" name="Slide Number Placeholder 3"/>
          <p:cNvSpPr>
            <a:spLocks noGrp="1"/>
          </p:cNvSpPr>
          <p:nvPr>
            <p:ph type="sldNum" sz="quarter" idx="10"/>
          </p:nvPr>
        </p:nvSpPr>
        <p:spPr/>
        <p:txBody>
          <a:bodyPr/>
          <a:lstStyle/>
          <a:p>
            <a:fld id="{0254B978-A4EA-416A-8185-68FFC4504112}" type="slidenum">
              <a:rPr lang="en-US" smtClean="0"/>
              <a:t>11</a:t>
            </a:fld>
            <a:endParaRPr lang="en-US" dirty="0"/>
          </a:p>
        </p:txBody>
      </p:sp>
    </p:spTree>
    <p:extLst>
      <p:ext uri="{BB962C8B-B14F-4D97-AF65-F5344CB8AC3E}">
        <p14:creationId xmlns:p14="http://schemas.microsoft.com/office/powerpoint/2010/main" val="359701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buFont typeface="Arial" panose="020B0604020202020204" pitchFamily="34" charset="0"/>
              <a:buChar char="•"/>
            </a:pPr>
            <a:r>
              <a:rPr lang="en-US" sz="1200" dirty="0"/>
              <a:t>MaineDOT has professional and experienced staff to carry out the required environmental analysis.   A training plan for environment staff and MaineDOT will be maintained. </a:t>
            </a:r>
          </a:p>
          <a:p>
            <a:pPr indent="0">
              <a:lnSpc>
                <a:spcPct val="110000"/>
              </a:lnSpc>
              <a:spcBef>
                <a:spcPts val="0"/>
              </a:spcBef>
              <a:spcAft>
                <a:spcPts val="0"/>
              </a:spcAft>
              <a:buNone/>
            </a:pPr>
            <a:endParaRPr lang="en-US" sz="1200" dirty="0"/>
          </a:p>
          <a:p>
            <a:pPr>
              <a:lnSpc>
                <a:spcPct val="110000"/>
              </a:lnSpc>
              <a:spcBef>
                <a:spcPts val="0"/>
              </a:spcBef>
              <a:spcAft>
                <a:spcPts val="0"/>
              </a:spcAft>
              <a:buFont typeface="Arial" panose="020B0604020202020204" pitchFamily="34" charset="0"/>
              <a:buChar char="•"/>
            </a:pPr>
            <a:r>
              <a:rPr lang="en-US" sz="1200" dirty="0"/>
              <a:t>MaineDOT is already performing the reviews today.</a:t>
            </a:r>
          </a:p>
          <a:p>
            <a:pPr indent="0">
              <a:lnSpc>
                <a:spcPct val="110000"/>
              </a:lnSpc>
              <a:spcBef>
                <a:spcPts val="0"/>
              </a:spcBef>
              <a:spcAft>
                <a:spcPts val="0"/>
              </a:spcAft>
              <a:buNone/>
            </a:pPr>
            <a:endParaRPr lang="en-US" sz="1200" dirty="0"/>
          </a:p>
          <a:p>
            <a:pPr>
              <a:lnSpc>
                <a:spcPct val="110000"/>
              </a:lnSpc>
              <a:spcBef>
                <a:spcPts val="0"/>
              </a:spcBef>
              <a:spcAft>
                <a:spcPts val="0"/>
              </a:spcAft>
              <a:buFont typeface="Arial" panose="020B0604020202020204" pitchFamily="34" charset="0"/>
              <a:buChar char="•"/>
            </a:pPr>
            <a:r>
              <a:rPr lang="en-US" sz="1200" dirty="0"/>
              <a:t>MaineDOT/FHWA has had one lawsuit under NEPA in the past 10 years (EA). MaineDOT does not expect Assignments will result in a higher degree of challenges.</a:t>
            </a:r>
          </a:p>
          <a:p>
            <a:pPr indent="0">
              <a:lnSpc>
                <a:spcPct val="110000"/>
              </a:lnSpc>
              <a:spcBef>
                <a:spcPts val="0"/>
              </a:spcBef>
              <a:spcAft>
                <a:spcPts val="0"/>
              </a:spcAft>
              <a:buNone/>
            </a:pPr>
            <a:endParaRPr lang="en-US" sz="1200" dirty="0"/>
          </a:p>
          <a:p>
            <a:pPr>
              <a:lnSpc>
                <a:spcPct val="110000"/>
              </a:lnSpc>
              <a:spcBef>
                <a:spcPts val="0"/>
              </a:spcBef>
              <a:spcAft>
                <a:spcPts val="0"/>
              </a:spcAft>
              <a:buFont typeface="Arial" panose="020B0604020202020204" pitchFamily="34" charset="0"/>
              <a:buChar char="•"/>
            </a:pPr>
            <a:r>
              <a:rPr lang="en-US" sz="1200" dirty="0"/>
              <a:t>The risk to MaineDOT in losing a lawsuit is project stoppage, just as it would be with FHWA. In addition, the cost to defend a lawsuit is federally reimbursable as a project cost.</a:t>
            </a:r>
          </a:p>
          <a:p>
            <a:endParaRPr lang="en-US" dirty="0"/>
          </a:p>
        </p:txBody>
      </p:sp>
      <p:sp>
        <p:nvSpPr>
          <p:cNvPr id="4" name="Slide Number Placeholder 3"/>
          <p:cNvSpPr>
            <a:spLocks noGrp="1"/>
          </p:cNvSpPr>
          <p:nvPr>
            <p:ph type="sldNum" sz="quarter" idx="10"/>
          </p:nvPr>
        </p:nvSpPr>
        <p:spPr/>
        <p:txBody>
          <a:bodyPr/>
          <a:lstStyle/>
          <a:p>
            <a:fld id="{0254B978-A4EA-416A-8185-68FFC4504112}" type="slidenum">
              <a:rPr lang="en-US" smtClean="0"/>
              <a:t>12</a:t>
            </a:fld>
            <a:endParaRPr lang="en-US" dirty="0"/>
          </a:p>
        </p:txBody>
      </p:sp>
    </p:spTree>
    <p:extLst>
      <p:ext uri="{BB962C8B-B14F-4D97-AF65-F5344CB8AC3E}">
        <p14:creationId xmlns:p14="http://schemas.microsoft.com/office/powerpoint/2010/main" val="65879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MaineDOT will assume</a:t>
            </a:r>
          </a:p>
          <a:p>
            <a:pPr lvl="1">
              <a:buFont typeface="Arial" panose="020B0604020202020204" pitchFamily="34" charset="0"/>
              <a:buChar char="•"/>
            </a:pPr>
            <a:r>
              <a:rPr lang="en-US" dirty="0"/>
              <a:t>Section 7 of the Endangered Species Act Consultation (direct consultation with USFWS and NOAA)</a:t>
            </a:r>
          </a:p>
          <a:p>
            <a:pPr lvl="1">
              <a:buFont typeface="Arial" panose="020B0604020202020204" pitchFamily="34" charset="0"/>
              <a:buChar char="•"/>
            </a:pPr>
            <a:r>
              <a:rPr lang="en-US" dirty="0"/>
              <a:t>Section 106 of the National Historic Preservation Act Consultation</a:t>
            </a:r>
          </a:p>
          <a:p>
            <a:pPr lvl="1">
              <a:buFont typeface="Arial" panose="020B0604020202020204" pitchFamily="34" charset="0"/>
              <a:buChar char="•"/>
            </a:pPr>
            <a:r>
              <a:rPr lang="en-US" dirty="0"/>
              <a:t>Section 4(f) of the U.S. DOT Act determinations (Parks, recreation lands, wildlife refuges and historic sites)</a:t>
            </a:r>
          </a:p>
          <a:p>
            <a:pPr lvl="1">
              <a:buFont typeface="Arial" panose="020B0604020202020204" pitchFamily="34" charset="0"/>
              <a:buChar char="•"/>
            </a:pPr>
            <a:r>
              <a:rPr lang="en-US" dirty="0"/>
              <a:t>Section 404 of the Clean Water Act</a:t>
            </a:r>
          </a:p>
          <a:p>
            <a:pPr lvl="1">
              <a:buFont typeface="Arial" panose="020B0604020202020204" pitchFamily="34" charset="0"/>
              <a:buChar char="•"/>
            </a:pPr>
            <a:r>
              <a:rPr lang="en-US" dirty="0"/>
              <a:t>And all other environmental regulations and Executive Orders covered under the NEPA Umbrella</a:t>
            </a:r>
          </a:p>
          <a:p>
            <a:pPr marL="128016" lvl="1" indent="0">
              <a:buNone/>
            </a:pPr>
            <a:endParaRPr lang="en-US" dirty="0"/>
          </a:p>
          <a:p>
            <a:pPr marL="128016" lvl="1" indent="0">
              <a:buNone/>
            </a:pPr>
            <a:r>
              <a:rPr lang="en-US" dirty="0"/>
              <a:t>MaineDOT acts as the lead agency for environmental review</a:t>
            </a:r>
          </a:p>
          <a:p>
            <a:pPr lvl="1">
              <a:buFont typeface="Arial" panose="020B0604020202020204" pitchFamily="34" charset="0"/>
              <a:buChar char="•"/>
            </a:pPr>
            <a:r>
              <a:rPr lang="en-US" dirty="0"/>
              <a:t>MaineDOT can not ask FHWA for project-specific assistance with NEPA </a:t>
            </a:r>
          </a:p>
          <a:p>
            <a:pPr lvl="1">
              <a:buFont typeface="Arial" panose="020B0604020202020204" pitchFamily="34" charset="0"/>
              <a:buChar char="•"/>
            </a:pPr>
            <a:r>
              <a:rPr lang="en-US" dirty="0"/>
              <a:t>MaineDOT leads interagency coordination without FHWA</a:t>
            </a:r>
          </a:p>
          <a:p>
            <a:pPr lvl="1">
              <a:buFont typeface="Arial" panose="020B0604020202020204" pitchFamily="34" charset="0"/>
              <a:buChar char="•"/>
            </a:pPr>
            <a:r>
              <a:rPr lang="en-US" dirty="0"/>
              <a:t>MaineDOT is the decision-maker</a:t>
            </a:r>
          </a:p>
          <a:p>
            <a:pPr marL="128016" lvl="1" indent="0">
              <a:buNone/>
            </a:pPr>
            <a:endParaRPr lang="en-US" dirty="0"/>
          </a:p>
          <a:p>
            <a:pPr marL="128016" lvl="1" indent="0">
              <a:buNone/>
            </a:pPr>
            <a:r>
              <a:rPr lang="en-US" dirty="0"/>
              <a:t>MaineDOT will be legally responsible and liable for all NEPA decisions.  (This is not a  universal waiver of all the state’s immunity, it is limited to transportation projects in the NEPA Assignment program)</a:t>
            </a:r>
          </a:p>
          <a:p>
            <a:endParaRPr lang="en-US" dirty="0"/>
          </a:p>
        </p:txBody>
      </p:sp>
      <p:sp>
        <p:nvSpPr>
          <p:cNvPr id="4" name="Slide Number Placeholder 3"/>
          <p:cNvSpPr>
            <a:spLocks noGrp="1"/>
          </p:cNvSpPr>
          <p:nvPr>
            <p:ph type="sldNum" sz="quarter" idx="5"/>
          </p:nvPr>
        </p:nvSpPr>
        <p:spPr/>
        <p:txBody>
          <a:bodyPr/>
          <a:lstStyle/>
          <a:p>
            <a:fld id="{0254B978-A4EA-416A-8185-68FFC4504112}" type="slidenum">
              <a:rPr lang="en-US" smtClean="0"/>
              <a:t>13</a:t>
            </a:fld>
            <a:endParaRPr lang="en-US" dirty="0"/>
          </a:p>
        </p:txBody>
      </p:sp>
    </p:spTree>
    <p:extLst>
      <p:ext uri="{BB962C8B-B14F-4D97-AF65-F5344CB8AC3E}">
        <p14:creationId xmlns:p14="http://schemas.microsoft.com/office/powerpoint/2010/main" val="280389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MaineDOT must</a:t>
            </a:r>
            <a:r>
              <a:rPr lang="en-US" dirty="0"/>
              <a:t>: </a:t>
            </a:r>
          </a:p>
          <a:p>
            <a:pPr>
              <a:buFont typeface="Arial" panose="020B0604020202020204" pitchFamily="34" charset="0"/>
              <a:buChar char="•"/>
            </a:pPr>
            <a:r>
              <a:rPr lang="en-US" dirty="0"/>
              <a:t>Maintain appropriate technical and managerial expertise </a:t>
            </a:r>
          </a:p>
          <a:p>
            <a:pPr>
              <a:buFont typeface="Arial" panose="020B0604020202020204" pitchFamily="34" charset="0"/>
              <a:buChar char="•"/>
            </a:pPr>
            <a:r>
              <a:rPr lang="en-US" dirty="0"/>
              <a:t>Maintain adequate financial and staff resources </a:t>
            </a:r>
          </a:p>
          <a:p>
            <a:pPr>
              <a:buFont typeface="Arial" panose="020B0604020202020204" pitchFamily="34" charset="0"/>
              <a:buChar char="•"/>
            </a:pPr>
            <a:r>
              <a:rPr lang="en-US" dirty="0"/>
              <a:t>Demonstrate the capacity to perform the responsibilities</a:t>
            </a:r>
          </a:p>
          <a:p>
            <a:pPr>
              <a:buFont typeface="Arial" panose="020B0604020202020204" pitchFamily="34" charset="0"/>
              <a:buChar char="•"/>
            </a:pPr>
            <a:r>
              <a:rPr lang="en-US" dirty="0"/>
              <a:t>Document all decisions and maintain records </a:t>
            </a:r>
          </a:p>
          <a:p>
            <a:pPr>
              <a:buFont typeface="Arial" panose="020B0604020202020204" pitchFamily="34" charset="0"/>
              <a:buChar char="•"/>
            </a:pPr>
            <a:r>
              <a:rPr lang="en-US" dirty="0"/>
              <a:t>Ensure actions are tracked and accounted for</a:t>
            </a:r>
          </a:p>
          <a:p>
            <a:pPr>
              <a:buFont typeface="Arial" panose="020B0604020202020204" pitchFamily="34" charset="0"/>
              <a:buChar char="•"/>
            </a:pPr>
            <a:r>
              <a:rPr lang="en-US" dirty="0"/>
              <a:t>Train MaineDOT staff in all Bureaus</a:t>
            </a:r>
          </a:p>
          <a:p>
            <a:pPr>
              <a:buFont typeface="Arial" panose="020B0604020202020204" pitchFamily="34" charset="0"/>
              <a:buChar char="•"/>
            </a:pPr>
            <a:r>
              <a:rPr lang="en-US" dirty="0"/>
              <a:t>Report CE determinations and NEPA decisions to FHWA </a:t>
            </a:r>
          </a:p>
          <a:p>
            <a:pPr>
              <a:buFont typeface="Arial" panose="020B0604020202020204" pitchFamily="34" charset="0"/>
              <a:buChar char="•"/>
            </a:pPr>
            <a:r>
              <a:rPr lang="en-US" dirty="0"/>
              <a:t>Perform QA/QC and self-assessments </a:t>
            </a:r>
          </a:p>
          <a:p>
            <a:pPr>
              <a:buFont typeface="Arial" panose="020B0604020202020204" pitchFamily="34" charset="0"/>
              <a:buChar char="•"/>
            </a:pPr>
            <a:r>
              <a:rPr lang="en-US" dirty="0"/>
              <a:t>Coordinate with FHWA monitoring and audits </a:t>
            </a:r>
          </a:p>
          <a:p>
            <a:endParaRPr lang="en-US" dirty="0"/>
          </a:p>
        </p:txBody>
      </p:sp>
      <p:sp>
        <p:nvSpPr>
          <p:cNvPr id="4" name="Slide Number Placeholder 3"/>
          <p:cNvSpPr>
            <a:spLocks noGrp="1"/>
          </p:cNvSpPr>
          <p:nvPr>
            <p:ph type="sldNum" sz="quarter" idx="10"/>
          </p:nvPr>
        </p:nvSpPr>
        <p:spPr/>
        <p:txBody>
          <a:bodyPr/>
          <a:lstStyle/>
          <a:p>
            <a:fld id="{0254B978-A4EA-416A-8185-68FFC4504112}" type="slidenum">
              <a:rPr lang="en-US" smtClean="0"/>
              <a:t>14</a:t>
            </a:fld>
            <a:endParaRPr lang="en-US" dirty="0"/>
          </a:p>
        </p:txBody>
      </p:sp>
    </p:spTree>
    <p:extLst>
      <p:ext uri="{BB962C8B-B14F-4D97-AF65-F5344CB8AC3E}">
        <p14:creationId xmlns:p14="http://schemas.microsoft.com/office/powerpoint/2010/main" val="419638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16" lvl="1" indent="0">
              <a:buNone/>
            </a:pPr>
            <a:r>
              <a:rPr lang="en-US" u="sng" dirty="0"/>
              <a:t>FHWA retains</a:t>
            </a:r>
            <a:r>
              <a:rPr lang="en-US" dirty="0"/>
              <a:t>:</a:t>
            </a:r>
          </a:p>
          <a:p>
            <a:pPr marL="128016" lvl="1" indent="0">
              <a:buNone/>
            </a:pPr>
            <a:endParaRPr lang="en-US" dirty="0"/>
          </a:p>
          <a:p>
            <a:pPr marL="0" lvl="1">
              <a:buFont typeface="Arial" panose="020B0604020202020204" pitchFamily="34" charset="0"/>
              <a:buChar char="•"/>
            </a:pPr>
            <a:r>
              <a:rPr lang="en-US" dirty="0"/>
              <a:t>Project level air quality conformity determinations (unlisted CE/EA/EIS). </a:t>
            </a:r>
          </a:p>
          <a:p>
            <a:pPr>
              <a:buFont typeface="Arial" panose="020B0604020202020204" pitchFamily="34" charset="0"/>
              <a:buChar char="•"/>
            </a:pPr>
            <a:r>
              <a:rPr lang="en-US" dirty="0"/>
              <a:t>Government-to-Government Tribal consultation</a:t>
            </a:r>
          </a:p>
          <a:p>
            <a:pPr>
              <a:buFont typeface="Arial" panose="020B0604020202020204" pitchFamily="34" charset="0"/>
              <a:buChar char="•"/>
            </a:pPr>
            <a:r>
              <a:rPr lang="en-US" dirty="0"/>
              <a:t>USDOT responsibilities for statewide and metropolitan planning (23 CFR 450)</a:t>
            </a:r>
          </a:p>
          <a:p>
            <a:pPr>
              <a:buFont typeface="Arial" panose="020B0604020202020204" pitchFamily="34" charset="0"/>
              <a:buChar char="•"/>
            </a:pPr>
            <a:r>
              <a:rPr lang="en-US" dirty="0"/>
              <a:t>Projects that cross international or State lines </a:t>
            </a:r>
          </a:p>
          <a:p>
            <a:pPr>
              <a:buFont typeface="Arial" panose="020B0604020202020204" pitchFamily="34" charset="0"/>
              <a:buChar char="•"/>
            </a:pPr>
            <a:r>
              <a:rPr lang="en-US" dirty="0"/>
              <a:t>Projects excluded from Assignment in the MOU</a:t>
            </a:r>
          </a:p>
          <a:p>
            <a:pPr marL="0" lvl="1" indent="0">
              <a:spcBef>
                <a:spcPts val="1200"/>
              </a:spcBef>
              <a:spcAft>
                <a:spcPts val="200"/>
              </a:spcAft>
              <a:buFont typeface="Arial" panose="020B0604020202020204" pitchFamily="34" charset="0"/>
              <a:buChar char="•"/>
            </a:pPr>
            <a:r>
              <a:rPr lang="en-US" dirty="0"/>
              <a:t>Program Technical assistance and policy interpretation</a:t>
            </a:r>
          </a:p>
          <a:p>
            <a:pPr marL="0" lvl="1" indent="0">
              <a:spcBef>
                <a:spcPts val="1200"/>
              </a:spcBef>
              <a:spcAft>
                <a:spcPts val="200"/>
              </a:spcAft>
              <a:buFont typeface="Arial" panose="020B0604020202020204" pitchFamily="34" charset="0"/>
              <a:buChar char="•"/>
            </a:pPr>
            <a:r>
              <a:rPr lang="en-US" dirty="0"/>
              <a:t>Auditing and monitoring role for Assignment Program </a:t>
            </a:r>
          </a:p>
          <a:p>
            <a:pPr lvl="2">
              <a:spcBef>
                <a:spcPts val="1200"/>
              </a:spcBef>
              <a:spcAft>
                <a:spcPts val="200"/>
              </a:spcAft>
              <a:buFont typeface="Arial" panose="020B0604020202020204" pitchFamily="34" charset="0"/>
              <a:buChar char="•"/>
            </a:pPr>
            <a:r>
              <a:rPr lang="en-US" dirty="0"/>
              <a:t>An annual audit for the first 4 years</a:t>
            </a:r>
          </a:p>
          <a:p>
            <a:pPr lvl="2">
              <a:spcBef>
                <a:spcPts val="1200"/>
              </a:spcBef>
              <a:spcAft>
                <a:spcPts val="200"/>
              </a:spcAft>
              <a:buFont typeface="Arial" panose="020B0604020202020204" pitchFamily="34" charset="0"/>
              <a:buChar char="•"/>
            </a:pPr>
            <a:r>
              <a:rPr lang="en-US" dirty="0"/>
              <a:t>Process and Program reviews</a:t>
            </a:r>
          </a:p>
          <a:p>
            <a:endParaRPr lang="en-US" dirty="0"/>
          </a:p>
        </p:txBody>
      </p:sp>
      <p:sp>
        <p:nvSpPr>
          <p:cNvPr id="4" name="Slide Number Placeholder 3"/>
          <p:cNvSpPr>
            <a:spLocks noGrp="1"/>
          </p:cNvSpPr>
          <p:nvPr>
            <p:ph type="sldNum" sz="quarter" idx="10"/>
          </p:nvPr>
        </p:nvSpPr>
        <p:spPr/>
        <p:txBody>
          <a:bodyPr/>
          <a:lstStyle/>
          <a:p>
            <a:fld id="{0254B978-A4EA-416A-8185-68FFC4504112}" type="slidenum">
              <a:rPr lang="en-US" smtClean="0"/>
              <a:t>15</a:t>
            </a:fld>
            <a:endParaRPr lang="en-US" dirty="0"/>
          </a:p>
        </p:txBody>
      </p:sp>
    </p:spTree>
    <p:extLst>
      <p:ext uri="{BB962C8B-B14F-4D97-AF65-F5344CB8AC3E}">
        <p14:creationId xmlns:p14="http://schemas.microsoft.com/office/powerpoint/2010/main" val="420346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and MaineDOT will execute a Memorandum of Understanding that officially approves MaineDOT's application to participate in the NEPA Assignment Program and to assume the responsibilities of the US DOT Secretary for federal environmental laws with respect to highway projects.</a:t>
            </a:r>
          </a:p>
          <a:p>
            <a:endParaRPr lang="en-US" dirty="0"/>
          </a:p>
          <a:p>
            <a:r>
              <a:rPr lang="en-US" dirty="0"/>
              <a:t>The MOU will define the range of project actions and environmental responsibility.</a:t>
            </a:r>
          </a:p>
          <a:p>
            <a:endParaRPr lang="en-US" dirty="0"/>
          </a:p>
          <a:p>
            <a:r>
              <a:rPr lang="en-US" dirty="0"/>
              <a:t>MaineDOT must comply with the MOU commitments.</a:t>
            </a:r>
          </a:p>
        </p:txBody>
      </p:sp>
      <p:sp>
        <p:nvSpPr>
          <p:cNvPr id="4" name="Slide Number Placeholder 3"/>
          <p:cNvSpPr>
            <a:spLocks noGrp="1"/>
          </p:cNvSpPr>
          <p:nvPr>
            <p:ph type="sldNum" sz="quarter" idx="10"/>
          </p:nvPr>
        </p:nvSpPr>
        <p:spPr/>
        <p:txBody>
          <a:bodyPr/>
          <a:lstStyle/>
          <a:p>
            <a:fld id="{0254B978-A4EA-416A-8185-68FFC4504112}" type="slidenum">
              <a:rPr lang="en-US" smtClean="0"/>
              <a:t>16</a:t>
            </a:fld>
            <a:endParaRPr lang="en-US" dirty="0"/>
          </a:p>
        </p:txBody>
      </p:sp>
    </p:spTree>
    <p:extLst>
      <p:ext uri="{BB962C8B-B14F-4D97-AF65-F5344CB8AC3E}">
        <p14:creationId xmlns:p14="http://schemas.microsoft.com/office/powerpoint/2010/main" val="129019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 Agency may not see much change.  The MaineDOT Environmental Office already handles much of the program on a day-to-day basis.  For example, the MaineDOT Historic Coordinator already conducts most of the Section 106 Process and coordination with the SHPO via a programmatic agreement.  </a:t>
            </a:r>
          </a:p>
          <a:p>
            <a:endParaRPr lang="en-US" dirty="0"/>
          </a:p>
          <a:p>
            <a:r>
              <a:rPr lang="en-US" dirty="0"/>
              <a:t>MaineDOT will be solely legally responsible for its NEPA decisions.</a:t>
            </a:r>
          </a:p>
          <a:p>
            <a:endParaRPr lang="en-US" dirty="0"/>
          </a:p>
          <a:p>
            <a:r>
              <a:rPr lang="en-US" dirty="0"/>
              <a:t>MaineDOT will review and address any required changes to existing Programmatic Agreements.</a:t>
            </a:r>
          </a:p>
          <a:p>
            <a:endParaRPr lang="en-US" dirty="0"/>
          </a:p>
          <a:p>
            <a:r>
              <a:rPr lang="en-US" dirty="0"/>
              <a:t>All NEPA-related requirements will be addressed just as they are today.</a:t>
            </a:r>
          </a:p>
        </p:txBody>
      </p:sp>
      <p:sp>
        <p:nvSpPr>
          <p:cNvPr id="4" name="Slide Number Placeholder 3"/>
          <p:cNvSpPr>
            <a:spLocks noGrp="1"/>
          </p:cNvSpPr>
          <p:nvPr>
            <p:ph type="sldNum" sz="quarter" idx="10"/>
          </p:nvPr>
        </p:nvSpPr>
        <p:spPr/>
        <p:txBody>
          <a:bodyPr/>
          <a:lstStyle/>
          <a:p>
            <a:fld id="{0254B978-A4EA-416A-8185-68FFC4504112}" type="slidenum">
              <a:rPr lang="en-US" smtClean="0"/>
              <a:t>17</a:t>
            </a:fld>
            <a:endParaRPr lang="en-US" dirty="0"/>
          </a:p>
        </p:txBody>
      </p:sp>
    </p:spTree>
    <p:extLst>
      <p:ext uri="{BB962C8B-B14F-4D97-AF65-F5344CB8AC3E}">
        <p14:creationId xmlns:p14="http://schemas.microsoft.com/office/powerpoint/2010/main" val="9909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MaineDOT has filed a statement of Interest with FHWA.  This was completed on September 14th, 2020.</a:t>
            </a:r>
          </a:p>
          <a:p>
            <a:endParaRPr lang="en-US" dirty="0"/>
          </a:p>
          <a:p>
            <a:r>
              <a:rPr lang="en-US" dirty="0"/>
              <a:t>Maine has addressed the limited waiver of sovereign immunity specific to NEPA by enacting 23 MRS 4206 (p).</a:t>
            </a:r>
          </a:p>
          <a:p>
            <a:endParaRPr lang="en-US" dirty="0"/>
          </a:p>
          <a:p>
            <a:r>
              <a:rPr lang="en-US" dirty="0"/>
              <a:t>MaineDOT is currently working on FHWA-identified gaps and finalizing the application.</a:t>
            </a:r>
          </a:p>
          <a:p>
            <a:endParaRPr lang="en-US" dirty="0"/>
          </a:p>
          <a:p>
            <a:r>
              <a:rPr lang="en-US" dirty="0"/>
              <a:t>Once the application is submitted and approved.  FHWA and MAineDOT will draft and execute an MOU.</a:t>
            </a:r>
          </a:p>
          <a:p>
            <a:endParaRPr lang="en-US" dirty="0"/>
          </a:p>
          <a:p>
            <a:r>
              <a:rPr lang="en-US" dirty="0"/>
              <a:t>MaineDOT will update programmatic agreements, develop auditing and self-assessment tools, and implement a NEPA assignment training program.</a:t>
            </a:r>
          </a:p>
          <a:p>
            <a:endParaRPr lang="en-US" dirty="0"/>
          </a:p>
        </p:txBody>
      </p:sp>
      <p:sp>
        <p:nvSpPr>
          <p:cNvPr id="4" name="Slide Number Placeholder 3"/>
          <p:cNvSpPr>
            <a:spLocks noGrp="1"/>
          </p:cNvSpPr>
          <p:nvPr>
            <p:ph type="sldNum" sz="quarter" idx="10"/>
          </p:nvPr>
        </p:nvSpPr>
        <p:spPr/>
        <p:txBody>
          <a:bodyPr/>
          <a:lstStyle/>
          <a:p>
            <a:fld id="{0254B978-A4EA-416A-8185-68FFC4504112}" type="slidenum">
              <a:rPr lang="en-US" smtClean="0"/>
              <a:t>18</a:t>
            </a:fld>
            <a:endParaRPr lang="en-US" dirty="0"/>
          </a:p>
        </p:txBody>
      </p:sp>
    </p:spTree>
    <p:extLst>
      <p:ext uri="{BB962C8B-B14F-4D97-AF65-F5344CB8AC3E}">
        <p14:creationId xmlns:p14="http://schemas.microsoft.com/office/powerpoint/2010/main" val="28824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short video by the Center for Excellence on NEPA Assignment.</a:t>
            </a:r>
          </a:p>
        </p:txBody>
      </p:sp>
      <p:sp>
        <p:nvSpPr>
          <p:cNvPr id="4" name="Slide Number Placeholder 3"/>
          <p:cNvSpPr>
            <a:spLocks noGrp="1"/>
          </p:cNvSpPr>
          <p:nvPr>
            <p:ph type="sldNum" sz="quarter" idx="5"/>
          </p:nvPr>
        </p:nvSpPr>
        <p:spPr/>
        <p:txBody>
          <a:bodyPr/>
          <a:lstStyle/>
          <a:p>
            <a:fld id="{0254B978-A4EA-416A-8185-68FFC4504112}" type="slidenum">
              <a:rPr lang="en-US" smtClean="0"/>
              <a:t>19</a:t>
            </a:fld>
            <a:endParaRPr lang="en-US" dirty="0"/>
          </a:p>
        </p:txBody>
      </p:sp>
    </p:spTree>
    <p:extLst>
      <p:ext uri="{BB962C8B-B14F-4D97-AF65-F5344CB8AC3E}">
        <p14:creationId xmlns:p14="http://schemas.microsoft.com/office/powerpoint/2010/main" val="316586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54B978-A4EA-416A-8185-68FFC4504112}" type="slidenum">
              <a:rPr lang="en-US" smtClean="0"/>
              <a:t>2</a:t>
            </a:fld>
            <a:endParaRPr lang="en-US" dirty="0"/>
          </a:p>
        </p:txBody>
      </p:sp>
      <p:sp>
        <p:nvSpPr>
          <p:cNvPr id="5" name="Notes Placeholder 2">
            <a:extLst>
              <a:ext uri="{FF2B5EF4-FFF2-40B4-BE49-F238E27FC236}">
                <a16:creationId xmlns:a16="http://schemas.microsoft.com/office/drawing/2014/main" id="{82919E00-9937-7621-2668-BE6915307CE4}"/>
              </a:ext>
            </a:extLst>
          </p:cNvPr>
          <p:cNvSpPr>
            <a:spLocks noGrp="1"/>
          </p:cNvSpPr>
          <p:nvPr>
            <p:ph type="body" idx="1"/>
          </p:nvPr>
        </p:nvSpPr>
        <p:spPr>
          <a:xfrm>
            <a:off x="701675" y="4473575"/>
            <a:ext cx="5607050" cy="3660775"/>
          </a:xfrm>
        </p:spPr>
        <p:txBody>
          <a:bodyPr/>
          <a:lstStyle/>
          <a:p>
            <a:r>
              <a:rPr lang="en-US" sz="2000" dirty="0"/>
              <a:t>I will be providing some basic background on NEPA, what NEPA assignment is, why MaineDOT is seeking assignment, the responsibilities that come with assignment, the Memorandum of Understanding, and MaineDOT’s path to assuming FHWA responsibilities for NEPA.</a:t>
            </a:r>
          </a:p>
        </p:txBody>
      </p:sp>
    </p:spTree>
    <p:extLst>
      <p:ext uri="{BB962C8B-B14F-4D97-AF65-F5344CB8AC3E}">
        <p14:creationId xmlns:p14="http://schemas.microsoft.com/office/powerpoint/2010/main" val="2098218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further questions, please contact</a:t>
            </a:r>
          </a:p>
          <a:p>
            <a:endParaRPr lang="en-US" dirty="0"/>
          </a:p>
          <a:p>
            <a:pPr>
              <a:lnSpc>
                <a:spcPct val="100000"/>
              </a:lnSpc>
              <a:spcBef>
                <a:spcPts val="0"/>
              </a:spcBef>
              <a:spcAft>
                <a:spcPts val="0"/>
              </a:spcAft>
            </a:pPr>
            <a:r>
              <a:rPr lang="en-US" dirty="0"/>
              <a:t> </a:t>
            </a:r>
            <a:r>
              <a:rPr lang="en-US" sz="1200" dirty="0"/>
              <a:t>David Gardner, Environmental Office Director</a:t>
            </a:r>
          </a:p>
          <a:p>
            <a:pPr>
              <a:lnSpc>
                <a:spcPct val="100000"/>
              </a:lnSpc>
              <a:spcBef>
                <a:spcPts val="0"/>
              </a:spcBef>
              <a:spcAft>
                <a:spcPts val="0"/>
              </a:spcAft>
            </a:pPr>
            <a:endParaRPr lang="en-US" sz="1200" dirty="0"/>
          </a:p>
          <a:p>
            <a:pPr>
              <a:lnSpc>
                <a:spcPct val="100000"/>
              </a:lnSpc>
              <a:spcBef>
                <a:spcPts val="0"/>
              </a:spcBef>
              <a:spcAft>
                <a:spcPts val="0"/>
              </a:spcAft>
            </a:pPr>
            <a:r>
              <a:rPr lang="en-US" sz="1200" dirty="0"/>
              <a:t>Kristen Chamberlain, Senior Environmental Manager</a:t>
            </a:r>
          </a:p>
          <a:p>
            <a:pPr>
              <a:lnSpc>
                <a:spcPct val="100000"/>
              </a:lnSpc>
              <a:spcBef>
                <a:spcPts val="0"/>
              </a:spcBef>
              <a:spcAft>
                <a:spcPts val="0"/>
              </a:spcAft>
            </a:pPr>
            <a:endParaRPr lang="en-US" sz="1200" dirty="0"/>
          </a:p>
          <a:p>
            <a:pPr>
              <a:lnSpc>
                <a:spcPct val="100000"/>
              </a:lnSpc>
              <a:spcBef>
                <a:spcPts val="0"/>
              </a:spcBef>
              <a:spcAft>
                <a:spcPts val="0"/>
              </a:spcAft>
            </a:pPr>
            <a:r>
              <a:rPr lang="en-US" sz="1200" dirty="0"/>
              <a:t>Sierra Millay, Environmental Specialist</a:t>
            </a:r>
          </a:p>
          <a:p>
            <a:pPr>
              <a:lnSpc>
                <a:spcPct val="100000"/>
              </a:lnSpc>
              <a:spcBef>
                <a:spcPts val="0"/>
              </a:spcBef>
              <a:spcAft>
                <a:spcPts val="0"/>
              </a:spcAft>
            </a:pPr>
            <a:r>
              <a:rPr lang="en-US" sz="1200" dirty="0">
                <a:solidFill>
                  <a:schemeClr val="bg1"/>
                </a:solidFill>
                <a:hlinkClick r:id="rId3">
                  <a:extLst>
                    <a:ext uri="{A12FA001-AC4F-418D-AE19-62706E023703}">
                      <ahyp:hlinkClr xmlns:ahyp="http://schemas.microsoft.com/office/drawing/2018/hyperlinkcolor" val="tx"/>
                    </a:ext>
                  </a:extLst>
                </a:hlinkClick>
              </a:rPr>
              <a:t>sierra.f.millay@maine.gov</a:t>
            </a:r>
            <a:endParaRPr lang="en-US" sz="1200" dirty="0">
              <a:solidFill>
                <a:schemeClr val="bg1"/>
              </a:solidFill>
            </a:endParaRPr>
          </a:p>
          <a:p>
            <a:endParaRPr lang="en-US" dirty="0"/>
          </a:p>
          <a:p>
            <a:r>
              <a:rPr lang="en-US" dirty="0"/>
              <a:t>Thank you.</a:t>
            </a:r>
          </a:p>
        </p:txBody>
      </p:sp>
      <p:sp>
        <p:nvSpPr>
          <p:cNvPr id="4" name="Slide Number Placeholder 3"/>
          <p:cNvSpPr>
            <a:spLocks noGrp="1"/>
          </p:cNvSpPr>
          <p:nvPr>
            <p:ph type="sldNum" sz="quarter" idx="5"/>
          </p:nvPr>
        </p:nvSpPr>
        <p:spPr/>
        <p:txBody>
          <a:bodyPr/>
          <a:lstStyle/>
          <a:p>
            <a:fld id="{0254B978-A4EA-416A-8185-68FFC4504112}" type="slidenum">
              <a:rPr lang="en-US" smtClean="0"/>
              <a:t>20</a:t>
            </a:fld>
            <a:endParaRPr lang="en-US" dirty="0"/>
          </a:p>
        </p:txBody>
      </p:sp>
    </p:spTree>
    <p:extLst>
      <p:ext uri="{BB962C8B-B14F-4D97-AF65-F5344CB8AC3E}">
        <p14:creationId xmlns:p14="http://schemas.microsoft.com/office/powerpoint/2010/main" val="50245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54B978-A4EA-416A-8185-68FFC4504112}" type="slidenum">
              <a:rPr lang="en-US" smtClean="0"/>
              <a:t>3</a:t>
            </a:fld>
            <a:endParaRPr lang="en-US" dirty="0"/>
          </a:p>
        </p:txBody>
      </p:sp>
      <p:sp>
        <p:nvSpPr>
          <p:cNvPr id="5" name="Notes Placeholder 2">
            <a:extLst>
              <a:ext uri="{FF2B5EF4-FFF2-40B4-BE49-F238E27FC236}">
                <a16:creationId xmlns:a16="http://schemas.microsoft.com/office/drawing/2014/main" id="{5319F495-002E-F43E-A279-907595071917}"/>
              </a:ext>
            </a:extLst>
          </p:cNvPr>
          <p:cNvSpPr>
            <a:spLocks noGrp="1"/>
          </p:cNvSpPr>
          <p:nvPr>
            <p:ph type="body" idx="1"/>
          </p:nvPr>
        </p:nvSpPr>
        <p:spPr>
          <a:xfrm>
            <a:off x="701675" y="4473575"/>
            <a:ext cx="5607050" cy="3660775"/>
          </a:xfrm>
        </p:spPr>
        <p:txBody>
          <a:bodyPr/>
          <a:lstStyle/>
          <a:p>
            <a:r>
              <a:rPr lang="en-US" sz="2000" dirty="0"/>
              <a:t>The National Environmental Policy Act or NEPA is a federal procedural law that establishes a national environmental policy.  NEPA provides the framework for environmental planning and decision-making., and requires agencies to evaluate the natural, cultural, social, and economic effects of their action while providing opportunities for public input.</a:t>
            </a:r>
          </a:p>
        </p:txBody>
      </p:sp>
    </p:spTree>
    <p:extLst>
      <p:ext uri="{BB962C8B-B14F-4D97-AF65-F5344CB8AC3E}">
        <p14:creationId xmlns:p14="http://schemas.microsoft.com/office/powerpoint/2010/main" val="118655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353416"/>
          </a:xfrm>
        </p:spPr>
        <p:txBody>
          <a:bodyPr/>
          <a:lstStyle/>
          <a:p>
            <a:r>
              <a:rPr lang="en-US" sz="1800" dirty="0"/>
              <a:t>There are three classes of action under NEPA.  They are:</a:t>
            </a:r>
          </a:p>
          <a:p>
            <a:r>
              <a:rPr lang="en-US" sz="1800" b="1" dirty="0"/>
              <a:t>Categorical Exclusions or CEs.  </a:t>
            </a:r>
            <a:r>
              <a:rPr lang="en-US" sz="1800" dirty="0"/>
              <a:t>CEs are actions that do not have significant environmental effects and are excluded from the requirement to prepare an EA or EIS. There are a number of actions that fall under a CE.  The actions are listed in 23 CFR 771.117 and referred to as the “C” list and “D” list.</a:t>
            </a:r>
          </a:p>
          <a:p>
            <a:r>
              <a:rPr lang="en-US" sz="1800" b="1" dirty="0"/>
              <a:t>Environmental Assessments or EAs</a:t>
            </a:r>
            <a:r>
              <a:rPr lang="en-US" sz="1800" dirty="0"/>
              <a:t>.  An EA is an action that has not clearly established the significance of the environmental impact.</a:t>
            </a:r>
          </a:p>
          <a:p>
            <a:r>
              <a:rPr lang="en-US" sz="1800" b="1" dirty="0"/>
              <a:t>Environmental Impact Statements or EISs.</a:t>
            </a:r>
            <a:r>
              <a:rPr lang="en-US" sz="1800" dirty="0"/>
              <a:t> An EIS is an action that has a significant effect on the environment.</a:t>
            </a:r>
          </a:p>
          <a:p>
            <a:endParaRPr lang="en-US" sz="2000" b="1" dirty="0"/>
          </a:p>
        </p:txBody>
      </p:sp>
      <p:sp>
        <p:nvSpPr>
          <p:cNvPr id="4" name="Slide Number Placeholder 3"/>
          <p:cNvSpPr>
            <a:spLocks noGrp="1"/>
          </p:cNvSpPr>
          <p:nvPr>
            <p:ph type="sldNum" sz="quarter" idx="5"/>
          </p:nvPr>
        </p:nvSpPr>
        <p:spPr/>
        <p:txBody>
          <a:bodyPr/>
          <a:lstStyle/>
          <a:p>
            <a:fld id="{0254B978-A4EA-416A-8185-68FFC4504112}" type="slidenum">
              <a:rPr lang="en-US" smtClean="0"/>
              <a:t>4</a:t>
            </a:fld>
            <a:endParaRPr lang="en-US" dirty="0"/>
          </a:p>
        </p:txBody>
      </p:sp>
    </p:spTree>
    <p:extLst>
      <p:ext uri="{BB962C8B-B14F-4D97-AF65-F5344CB8AC3E}">
        <p14:creationId xmlns:p14="http://schemas.microsoft.com/office/powerpoint/2010/main" val="303681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NEPA Assignment allows State’s to assume Federal Highway Administration’s NEPA responsibilities.  MaineDOT will be assuming NEPA responsibilities for CEs, EAs, and EISs under 23 US Code 327.  US Code 326 allows states to just assume CE responsibilities.  </a:t>
            </a:r>
          </a:p>
          <a:p>
            <a:endParaRPr lang="en-US" sz="1600" dirty="0"/>
          </a:p>
          <a:p>
            <a:r>
              <a:rPr lang="en-US" sz="1600" dirty="0"/>
              <a:t>MaineDOT will also assume responsibility for environmental laws, regulations, and Executive Orders.  This includes laws like the Endangered Species Act, Section 106 of the National Historic Preservation Act, the U.S. DOT Act, or Section 4(f).  </a:t>
            </a:r>
          </a:p>
          <a:p>
            <a:endParaRPr lang="en-US" sz="1600" dirty="0"/>
          </a:p>
          <a:p>
            <a:r>
              <a:rPr lang="en-US" sz="1600" dirty="0"/>
              <a:t>MaineDOT will act as FHWA  for environmental review and consulting with agencies for federal-aid highway projects. This does not change environmental laws.  The legal requirements remain the same.</a:t>
            </a:r>
          </a:p>
        </p:txBody>
      </p:sp>
      <p:sp>
        <p:nvSpPr>
          <p:cNvPr id="4" name="Slide Number Placeholder 3"/>
          <p:cNvSpPr>
            <a:spLocks noGrp="1"/>
          </p:cNvSpPr>
          <p:nvPr>
            <p:ph type="sldNum" sz="quarter" idx="10"/>
          </p:nvPr>
        </p:nvSpPr>
        <p:spPr/>
        <p:txBody>
          <a:bodyPr/>
          <a:lstStyle/>
          <a:p>
            <a:fld id="{0254B978-A4EA-416A-8185-68FFC4504112}" type="slidenum">
              <a:rPr lang="en-US" smtClean="0"/>
              <a:t>5</a:t>
            </a:fld>
            <a:endParaRPr lang="en-US" dirty="0"/>
          </a:p>
        </p:txBody>
      </p:sp>
    </p:spTree>
    <p:extLst>
      <p:ext uri="{BB962C8B-B14F-4D97-AF65-F5344CB8AC3E}">
        <p14:creationId xmlns:p14="http://schemas.microsoft.com/office/powerpoint/2010/main" val="208386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SAFETEA LU established a pilot program for full NEPA assignment in 2005 and also allowed states to assume responsibility for NEPA Categorical Exclusions.</a:t>
            </a:r>
          </a:p>
          <a:p>
            <a:endParaRPr lang="en-US" sz="1400" dirty="0"/>
          </a:p>
          <a:p>
            <a:r>
              <a:rPr lang="en-US" sz="1400" dirty="0"/>
              <a:t>MAP-21 made the pilot program permanent</a:t>
            </a:r>
          </a:p>
          <a:p>
            <a:endParaRPr lang="en-US" sz="1400" dirty="0"/>
          </a:p>
          <a:p>
            <a:r>
              <a:rPr lang="en-US" sz="1400" dirty="0"/>
              <a:t>The Secretary of the U.S. DOT can assign, and a State can assume, the USDOT Secretary's responsibilities under the National Environmental Policy Act of 1969 and all or part of the USDOT Secretary's responsibilities for environmental review, consultation, or other action required under any Federal environmental law.</a:t>
            </a:r>
          </a:p>
        </p:txBody>
      </p:sp>
      <p:sp>
        <p:nvSpPr>
          <p:cNvPr id="4" name="Slide Number Placeholder 3"/>
          <p:cNvSpPr>
            <a:spLocks noGrp="1"/>
          </p:cNvSpPr>
          <p:nvPr>
            <p:ph type="sldNum" sz="quarter" idx="10"/>
          </p:nvPr>
        </p:nvSpPr>
        <p:spPr/>
        <p:txBody>
          <a:bodyPr/>
          <a:lstStyle/>
          <a:p>
            <a:fld id="{0254B978-A4EA-416A-8185-68FFC4504112}" type="slidenum">
              <a:rPr lang="en-US" smtClean="0"/>
              <a:t>6</a:t>
            </a:fld>
            <a:endParaRPr lang="en-US" dirty="0"/>
          </a:p>
        </p:txBody>
      </p:sp>
    </p:spTree>
    <p:extLst>
      <p:ext uri="{BB962C8B-B14F-4D97-AF65-F5344CB8AC3E}">
        <p14:creationId xmlns:p14="http://schemas.microsoft.com/office/powerpoint/2010/main" val="211621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Once again, MaineDOT is applying for the Surface Transportation Project Delivery Program to assume all NEPA classes of action from FHWA and all environmental laws, regulations, and Executive Orders under the NEPA umbrella.</a:t>
            </a:r>
          </a:p>
          <a:p>
            <a:r>
              <a:rPr lang="en-US" dirty="0"/>
              <a:t> </a:t>
            </a:r>
          </a:p>
        </p:txBody>
      </p:sp>
      <p:sp>
        <p:nvSpPr>
          <p:cNvPr id="4" name="Slide Number Placeholder 3"/>
          <p:cNvSpPr>
            <a:spLocks noGrp="1"/>
          </p:cNvSpPr>
          <p:nvPr>
            <p:ph type="sldNum" sz="quarter" idx="10"/>
          </p:nvPr>
        </p:nvSpPr>
        <p:spPr/>
        <p:txBody>
          <a:bodyPr/>
          <a:lstStyle/>
          <a:p>
            <a:fld id="{0254B978-A4EA-416A-8185-68FFC4504112}" type="slidenum">
              <a:rPr lang="en-US" smtClean="0"/>
              <a:t>7</a:t>
            </a:fld>
            <a:endParaRPr lang="en-US" dirty="0"/>
          </a:p>
        </p:txBody>
      </p:sp>
    </p:spTree>
    <p:extLst>
      <p:ext uri="{BB962C8B-B14F-4D97-AF65-F5344CB8AC3E}">
        <p14:creationId xmlns:p14="http://schemas.microsoft.com/office/powerpoint/2010/main" val="217603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MaineDOT must ensure it meets three main legal requirements in order to enter into the NEPA Assignment Program.</a:t>
            </a:r>
          </a:p>
          <a:p>
            <a:endParaRPr lang="en-US" dirty="0"/>
          </a:p>
          <a:p>
            <a:pPr marL="228600" indent="-228600">
              <a:buAutoNum type="arabicPeriod"/>
            </a:pPr>
            <a:r>
              <a:rPr lang="en-US" dirty="0"/>
              <a:t>MaineDOT must consent to accept the jurisdiction of the Federal courts.  </a:t>
            </a:r>
          </a:p>
          <a:p>
            <a:pPr marL="685800" lvl="1" indent="-228600">
              <a:buFont typeface="Arial" panose="020B0604020202020204" pitchFamily="34" charset="0"/>
              <a:buChar char="•"/>
            </a:pPr>
            <a:r>
              <a:rPr lang="en-US" dirty="0"/>
              <a:t>Governor Mills approved LD 128 on May 25, 2021.  23 M.R.S. §4206 (P) satisfies this requirement.</a:t>
            </a:r>
          </a:p>
          <a:p>
            <a:endParaRPr lang="en-US" dirty="0"/>
          </a:p>
          <a:p>
            <a:r>
              <a:rPr lang="en-US" dirty="0"/>
              <a:t>2. Authority to enter into a Memorandum of Understanding (MOU) for the 326 and/or 327 programs</a:t>
            </a:r>
          </a:p>
          <a:p>
            <a:pPr marL="628650" lvl="1" indent="-171450">
              <a:buFont typeface="Arial" panose="020B0604020202020204" pitchFamily="34" charset="0"/>
              <a:buChar char="•"/>
            </a:pPr>
            <a:r>
              <a:rPr lang="en-US" dirty="0"/>
              <a:t>23 M.R.S. §4206 (P) also satisfies this requirement. </a:t>
            </a:r>
          </a:p>
          <a:p>
            <a:pPr lvl="1"/>
            <a:endParaRPr lang="en-US" dirty="0"/>
          </a:p>
          <a:p>
            <a:pPr lvl="1"/>
            <a:r>
              <a:rPr lang="en-US" dirty="0"/>
              <a:t>3. Certify that Freedom of Information Act (FOIA) equivalents are in place</a:t>
            </a:r>
          </a:p>
          <a:p>
            <a:pPr lvl="4">
              <a:buFont typeface="Arial" panose="020B0604020202020204" pitchFamily="34" charset="0"/>
              <a:buChar char="•"/>
            </a:pPr>
            <a:r>
              <a:rPr lang="en-US" dirty="0"/>
              <a:t>Maine Freedom of Access Act (M.R.S. Title 1 §400 to 521) </a:t>
            </a:r>
            <a:r>
              <a:rPr lang="en-US" dirty="0" err="1"/>
              <a:t>satifies</a:t>
            </a:r>
            <a:r>
              <a:rPr lang="en-US" dirty="0"/>
              <a:t> this requirement.</a:t>
            </a:r>
          </a:p>
          <a:p>
            <a:endParaRPr lang="en-US" dirty="0"/>
          </a:p>
        </p:txBody>
      </p:sp>
      <p:sp>
        <p:nvSpPr>
          <p:cNvPr id="4" name="Slide Number Placeholder 3"/>
          <p:cNvSpPr>
            <a:spLocks noGrp="1"/>
          </p:cNvSpPr>
          <p:nvPr>
            <p:ph type="sldNum" sz="quarter" idx="10"/>
          </p:nvPr>
        </p:nvSpPr>
        <p:spPr/>
        <p:txBody>
          <a:bodyPr/>
          <a:lstStyle/>
          <a:p>
            <a:fld id="{0254B978-A4EA-416A-8185-68FFC4504112}" type="slidenum">
              <a:rPr lang="en-US" smtClean="0"/>
              <a:t>8</a:t>
            </a:fld>
            <a:endParaRPr lang="en-US" dirty="0"/>
          </a:p>
        </p:txBody>
      </p:sp>
    </p:spTree>
    <p:extLst>
      <p:ext uri="{BB962C8B-B14F-4D97-AF65-F5344CB8AC3E}">
        <p14:creationId xmlns:p14="http://schemas.microsoft.com/office/powerpoint/2010/main" val="3690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MaineDOT Seeking Assignment?</a:t>
            </a:r>
          </a:p>
          <a:p>
            <a:endParaRPr lang="en-US" dirty="0"/>
          </a:p>
          <a:p>
            <a:r>
              <a:rPr lang="en-US" dirty="0"/>
              <a:t>Assignment will allow MaineDOT to deliver safety and highway improvements faster while still preserving environmental quality.  Assignment increases efficiency in meeting MaineDOT’s Capstone performance measure of advertising at least 80% of scheduled projects on time.</a:t>
            </a:r>
          </a:p>
          <a:p>
            <a:endParaRPr lang="en-US" dirty="0"/>
          </a:p>
          <a:p>
            <a:r>
              <a:rPr lang="en-US" dirty="0"/>
              <a:t>MaineDOT will be the decision maker, not FHWA.</a:t>
            </a:r>
          </a:p>
          <a:p>
            <a:endParaRPr lang="en-US" dirty="0"/>
          </a:p>
          <a:p>
            <a:endParaRPr lang="en-US" dirty="0"/>
          </a:p>
          <a:p>
            <a:r>
              <a:rPr lang="en-US" dirty="0"/>
              <a:t>MaineDOT will consult directly with federal resource and regulatory agencies.</a:t>
            </a:r>
          </a:p>
          <a:p>
            <a:endParaRPr lang="en-US" dirty="0"/>
          </a:p>
          <a:p>
            <a:r>
              <a:rPr lang="en-US" dirty="0"/>
              <a:t>NEPA Assignment will streamline the process.  A layer of review will be removed from the project development process.  FHWA will not participate in any project decisions or reviews.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254B978-A4EA-416A-8185-68FFC4504112}" type="slidenum">
              <a:rPr lang="en-US" smtClean="0"/>
              <a:t>9</a:t>
            </a:fld>
            <a:endParaRPr lang="en-US" dirty="0"/>
          </a:p>
        </p:txBody>
      </p:sp>
    </p:spTree>
    <p:extLst>
      <p:ext uri="{BB962C8B-B14F-4D97-AF65-F5344CB8AC3E}">
        <p14:creationId xmlns:p14="http://schemas.microsoft.com/office/powerpoint/2010/main" val="2668145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atin typeface="Century Gothic" panose="020B0502020202020204"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75000"/>
                    <a:lumOff val="25000"/>
                  </a:schemeClr>
                </a:solidFill>
                <a:latin typeface="Century Gothic" panose="020B050202020202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solidFill>
                  <a:schemeClr val="bg2">
                    <a:lumMod val="25000"/>
                  </a:schemeClr>
                </a:solidFill>
              </a:defRPr>
            </a:lvl1pPr>
          </a:lstStyle>
          <a:p>
            <a:fld id="{6AD6EE87-EBD5-4F12-A48A-63ACA297AC8F}" type="datetimeFigureOut">
              <a:rPr lang="en-US" smtClean="0"/>
              <a:pPr/>
              <a:t>10/24/2023</a:t>
            </a:fld>
            <a:endParaRPr lang="en-US" dirty="0"/>
          </a:p>
        </p:txBody>
      </p:sp>
      <p:sp>
        <p:nvSpPr>
          <p:cNvPr id="5" name="Footer Placeholder 4"/>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423419" y="5264106"/>
            <a:ext cx="0" cy="9144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 y="-2634"/>
            <a:ext cx="12192000" cy="4572001"/>
          </a:xfrm>
          <a:prstGeom prst="rect">
            <a:avLst/>
          </a:prstGeom>
          <a:solidFill>
            <a:srgbClr val="305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56671"/>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13" name="Picture 12"/>
          <p:cNvPicPr>
            <a:picLocks noChangeAspect="1"/>
          </p:cNvPicPr>
          <p:nvPr userDrawn="1"/>
        </p:nvPicPr>
        <p:blipFill>
          <a:blip r:embed="rId2"/>
          <a:stretch>
            <a:fillRect/>
          </a:stretch>
        </p:blipFill>
        <p:spPr>
          <a:xfrm>
            <a:off x="10744391" y="6414033"/>
            <a:ext cx="1311952" cy="366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10/24/2023</a:t>
            </a:fld>
            <a:endParaRPr lang="en-US" dirty="0"/>
          </a:p>
        </p:txBody>
      </p:sp>
      <p:sp>
        <p:nvSpPr>
          <p:cNvPr id="6" name="Footer Placeholder 5"/>
          <p:cNvSpPr>
            <a:spLocks noGrp="1"/>
          </p:cNvSpPr>
          <p:nvPr>
            <p:ph type="ftr" sz="quarter" idx="11"/>
          </p:nvPr>
        </p:nvSpPr>
        <p:spPr/>
        <p:txBody>
          <a:bodyPr/>
          <a:lstStyle/>
          <a:p>
            <a:endParaRPr lang="en-US" dirty="0"/>
          </a:p>
        </p:txBody>
      </p:sp>
      <p:cxnSp>
        <p:nvCxnSpPr>
          <p:cNvPr id="8" name="Straight Connector 7"/>
          <p:cNvCxnSpPr/>
          <p:nvPr/>
        </p:nvCxnSpPr>
        <p:spPr>
          <a:xfrm flipV="1">
            <a:off x="8423419" y="5264106"/>
            <a:ext cx="0" cy="914400"/>
          </a:xfrm>
          <a:prstGeom prst="line">
            <a:avLst/>
          </a:prstGeom>
          <a:ln/>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17145"/>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10" name="Picture 9"/>
          <p:cNvPicPr>
            <a:picLocks noChangeAspect="1"/>
          </p:cNvPicPr>
          <p:nvPr userDrawn="1"/>
        </p:nvPicPr>
        <p:blipFill>
          <a:blip r:embed="rId2"/>
          <a:stretch>
            <a:fillRect/>
          </a:stretch>
        </p:blipFill>
        <p:spPr>
          <a:xfrm>
            <a:off x="10782131" y="6413188"/>
            <a:ext cx="1311952" cy="366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40110"/>
            <a:ext cx="4032505"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10/24/2023</a:t>
            </a:fld>
            <a:endParaRPr lang="en-US" dirty="0"/>
          </a:p>
        </p:txBody>
      </p:sp>
      <p:sp>
        <p:nvSpPr>
          <p:cNvPr id="6" name="Footer Placeholder 5"/>
          <p:cNvSpPr>
            <a:spLocks noGrp="1"/>
          </p:cNvSpPr>
          <p:nvPr>
            <p:ph type="ftr" sz="quarter" idx="11"/>
          </p:nvPr>
        </p:nvSpPr>
        <p:spPr/>
        <p:txBody>
          <a:bodyPr/>
          <a:lstStyle/>
          <a:p>
            <a:endParaRPr lang="en-US" dirty="0"/>
          </a:p>
        </p:txBody>
      </p:sp>
      <p:cxnSp>
        <p:nvCxnSpPr>
          <p:cNvPr id="8" name="Straight Connector 7"/>
          <p:cNvCxnSpPr/>
          <p:nvPr/>
        </p:nvCxnSpPr>
        <p:spPr>
          <a:xfrm flipV="1">
            <a:off x="8423419" y="5264106"/>
            <a:ext cx="0" cy="914400"/>
          </a:xfrm>
          <a:prstGeom prst="line">
            <a:avLst/>
          </a:prstGeom>
          <a:ln/>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17145"/>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10" name="Picture 9"/>
          <p:cNvPicPr>
            <a:picLocks noChangeAspect="1"/>
          </p:cNvPicPr>
          <p:nvPr userDrawn="1"/>
        </p:nvPicPr>
        <p:blipFill>
          <a:blip r:embed="rId2"/>
          <a:stretch>
            <a:fillRect/>
          </a:stretch>
        </p:blipFill>
        <p:spPr>
          <a:xfrm>
            <a:off x="10782131" y="6413188"/>
            <a:ext cx="1311952" cy="366126"/>
          </a:xfrm>
          <a:prstGeom prst="rect">
            <a:avLst/>
          </a:prstGeom>
        </p:spPr>
      </p:pic>
      <p:sp>
        <p:nvSpPr>
          <p:cNvPr id="11" name="Picture Placeholder 2"/>
          <p:cNvSpPr>
            <a:spLocks noGrp="1" noChangeAspect="1"/>
          </p:cNvSpPr>
          <p:nvPr>
            <p:ph type="pic" idx="12"/>
          </p:nvPr>
        </p:nvSpPr>
        <p:spPr>
          <a:xfrm>
            <a:off x="4114800" y="140110"/>
            <a:ext cx="4032504"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noChangeAspect="1"/>
          </p:cNvSpPr>
          <p:nvPr>
            <p:ph type="pic" idx="13"/>
          </p:nvPr>
        </p:nvSpPr>
        <p:spPr>
          <a:xfrm>
            <a:off x="8229599" y="140110"/>
            <a:ext cx="3962399"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89376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24128" y="274320"/>
            <a:ext cx="9720072" cy="146304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10/24/2023</a:t>
            </a:fld>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fld id="{A5D3794B-289A-4A80-97D7-111025398D45}" type="datetimeFigureOut">
              <a:rPr lang="en-US" smtClean="0"/>
              <a:pPr/>
              <a:t>10/24/2023</a:t>
            </a:fld>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320675" y="548640"/>
            <a:ext cx="5330952" cy="1463040"/>
          </a:xfrm>
        </p:spPr>
        <p:txBody>
          <a:bodyPr>
            <a:normAutofit/>
          </a:bodyPr>
          <a:lstStyle>
            <a:lvl1pPr algn="l">
              <a:defRPr sz="36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dirty="0"/>
          </a:p>
        </p:txBody>
      </p:sp>
      <p:sp>
        <p:nvSpPr>
          <p:cNvPr id="4" name="Date Placeholder 3"/>
          <p:cNvSpPr>
            <a:spLocks noGrp="1"/>
          </p:cNvSpPr>
          <p:nvPr>
            <p:ph type="dt" sz="half" idx="11"/>
          </p:nvPr>
        </p:nvSpPr>
        <p:spPr/>
        <p:txBody>
          <a:bodyPr/>
          <a:lstStyle/>
          <a:p>
            <a:fld id="{90298CD5-6C1E-4009-B41F-6DF62E31D3BE}" type="datetimeFigureOut">
              <a:rPr lang="en-US" smtClean="0"/>
              <a:pPr/>
              <a:t>10/24/2023</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Picture Placeholder 6"/>
          <p:cNvSpPr>
            <a:spLocks noGrp="1"/>
          </p:cNvSpPr>
          <p:nvPr>
            <p:ph type="pic" sz="quarter" idx="13" hasCustomPrompt="1"/>
          </p:nvPr>
        </p:nvSpPr>
        <p:spPr>
          <a:xfrm>
            <a:off x="5970588" y="128016"/>
            <a:ext cx="6221412" cy="6254496"/>
          </a:xfrm>
          <a:solidFill>
            <a:schemeClr val="bg1">
              <a:lumMod val="95000"/>
            </a:schemeClr>
          </a:solidFill>
          <a:ln>
            <a:noFill/>
          </a:ln>
        </p:spPr>
        <p:txBody>
          <a:bodyPr/>
          <a:lstStyle>
            <a:lvl1pPr>
              <a:defRPr>
                <a:solidFill>
                  <a:schemeClr val="tx1">
                    <a:lumMod val="75000"/>
                    <a:lumOff val="25000"/>
                  </a:schemeClr>
                </a:solidFill>
              </a:defRPr>
            </a:lvl1pPr>
          </a:lstStyle>
          <a:p>
            <a:r>
              <a:rPr lang="en-US" dirty="0"/>
              <a:t>Click to add picture</a:t>
            </a:r>
          </a:p>
        </p:txBody>
      </p:sp>
      <p:sp>
        <p:nvSpPr>
          <p:cNvPr id="9" name="Text Placeholder 8"/>
          <p:cNvSpPr>
            <a:spLocks noGrp="1"/>
          </p:cNvSpPr>
          <p:nvPr>
            <p:ph type="body" sz="quarter" idx="14"/>
          </p:nvPr>
        </p:nvSpPr>
        <p:spPr>
          <a:xfrm>
            <a:off x="320675" y="2295144"/>
            <a:ext cx="5394325" cy="39135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083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on left">
    <p:spTree>
      <p:nvGrpSpPr>
        <p:cNvPr id="1" name=""/>
        <p:cNvGrpSpPr/>
        <p:nvPr/>
      </p:nvGrpSpPr>
      <p:grpSpPr>
        <a:xfrm>
          <a:off x="0" y="0"/>
          <a:ext cx="0" cy="0"/>
          <a:chOff x="0" y="0"/>
          <a:chExt cx="0" cy="0"/>
        </a:xfrm>
      </p:grpSpPr>
      <p:sp>
        <p:nvSpPr>
          <p:cNvPr id="2" name="Title 1"/>
          <p:cNvSpPr>
            <a:spLocks noGrp="1"/>
          </p:cNvSpPr>
          <p:nvPr>
            <p:ph type="title"/>
          </p:nvPr>
        </p:nvSpPr>
        <p:spPr>
          <a:xfrm>
            <a:off x="6646022" y="530352"/>
            <a:ext cx="5244226" cy="1463040"/>
          </a:xfrm>
        </p:spPr>
        <p:txBody>
          <a:bodyPr>
            <a:normAutofit/>
          </a:bodyPr>
          <a:lstStyle>
            <a:lvl1pPr algn="l">
              <a:defRPr sz="36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dirty="0"/>
          </a:p>
        </p:txBody>
      </p:sp>
      <p:sp>
        <p:nvSpPr>
          <p:cNvPr id="4" name="Date Placeholder 3"/>
          <p:cNvSpPr>
            <a:spLocks noGrp="1"/>
          </p:cNvSpPr>
          <p:nvPr>
            <p:ph type="dt" sz="half" idx="11"/>
          </p:nvPr>
        </p:nvSpPr>
        <p:spPr/>
        <p:txBody>
          <a:bodyPr/>
          <a:lstStyle/>
          <a:p>
            <a:fld id="{90298CD5-6C1E-4009-B41F-6DF62E31D3BE}" type="datetimeFigureOut">
              <a:rPr lang="en-US" smtClean="0"/>
              <a:pPr/>
              <a:t>10/24/2023</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Picture Placeholder 6"/>
          <p:cNvSpPr>
            <a:spLocks noGrp="1"/>
          </p:cNvSpPr>
          <p:nvPr>
            <p:ph type="pic" sz="quarter" idx="13" hasCustomPrompt="1"/>
          </p:nvPr>
        </p:nvSpPr>
        <p:spPr>
          <a:xfrm>
            <a:off x="0" y="130933"/>
            <a:ext cx="6221412" cy="6254496"/>
          </a:xfrm>
          <a:solidFill>
            <a:schemeClr val="bg1">
              <a:lumMod val="95000"/>
            </a:schemeClr>
          </a:solidFill>
          <a:ln>
            <a:noFill/>
          </a:ln>
        </p:spPr>
        <p:txBody>
          <a:bodyPr/>
          <a:lstStyle>
            <a:lvl1pPr>
              <a:defRPr>
                <a:solidFill>
                  <a:schemeClr val="tx1">
                    <a:lumMod val="75000"/>
                    <a:lumOff val="25000"/>
                  </a:schemeClr>
                </a:solidFill>
              </a:defRPr>
            </a:lvl1pPr>
          </a:lstStyle>
          <a:p>
            <a:r>
              <a:rPr lang="en-US" dirty="0"/>
              <a:t>Click to add picture</a:t>
            </a:r>
          </a:p>
        </p:txBody>
      </p:sp>
      <p:sp>
        <p:nvSpPr>
          <p:cNvPr id="9" name="Text Placeholder 8"/>
          <p:cNvSpPr>
            <a:spLocks noGrp="1"/>
          </p:cNvSpPr>
          <p:nvPr>
            <p:ph type="body" sz="quarter" idx="14"/>
          </p:nvPr>
        </p:nvSpPr>
        <p:spPr>
          <a:xfrm>
            <a:off x="6638544" y="2020824"/>
            <a:ext cx="5306568" cy="4187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843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292608"/>
            <a:ext cx="9720072" cy="14630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1819656"/>
            <a:ext cx="4736593" cy="4489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1819656"/>
            <a:ext cx="4736593" cy="4489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rgbClr val="7AB5D5"/>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rgbClr val="7AB5D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1" y="15654"/>
            <a:ext cx="12192000" cy="6369161"/>
          </a:xfrm>
          <a:prstGeom prst="rect">
            <a:avLst/>
          </a:prstGeom>
          <a:solidFill>
            <a:srgbClr val="305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Rectangle 5"/>
          <p:cNvSpPr/>
          <p:nvPr userDrawn="1"/>
        </p:nvSpPr>
        <p:spPr>
          <a:xfrm>
            <a:off x="-1" y="0"/>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 name="Date Placeholder 1"/>
          <p:cNvSpPr>
            <a:spLocks noGrp="1"/>
          </p:cNvSpPr>
          <p:nvPr>
            <p:ph type="dt" sz="half" idx="10"/>
          </p:nvPr>
        </p:nvSpPr>
        <p:spPr/>
        <p:txBody>
          <a:bodyPr/>
          <a:lstStyle/>
          <a:p>
            <a:fld id="{56E91E96-98B0-4413-9547-46F3504108EF}" type="datetimeFigureOut">
              <a:rPr lang="en-US" dirty="0"/>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chemeClr val="bg1">
                    <a:lumMod val="85000"/>
                  </a:schemeClr>
                </a:solidFill>
              </a:defRPr>
            </a:lvl1pPr>
          </a:lstStyle>
          <a:p>
            <a:fld id="{4FAB73BC-B049-4115-A692-8D63A059BFB8}"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10744391" y="6414033"/>
            <a:ext cx="1311952" cy="366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30936" y="471509"/>
            <a:ext cx="4782312" cy="1723051"/>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471509"/>
            <a:ext cx="5678424" cy="5536099"/>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257506"/>
            <a:ext cx="4782312" cy="3731308"/>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2634"/>
            <a:ext cx="12192000" cy="6400800"/>
          </a:xfrm>
          <a:prstGeom prst="rect">
            <a:avLst/>
          </a:prstGeom>
          <a:solidFill>
            <a:srgbClr val="305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Rectangle 8"/>
          <p:cNvSpPr/>
          <p:nvPr userDrawn="1"/>
        </p:nvSpPr>
        <p:spPr>
          <a:xfrm>
            <a:off x="-1" y="-17145"/>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 name="Title Placeholder 1"/>
          <p:cNvSpPr>
            <a:spLocks noGrp="1"/>
          </p:cNvSpPr>
          <p:nvPr>
            <p:ph type="title"/>
          </p:nvPr>
        </p:nvSpPr>
        <p:spPr>
          <a:xfrm>
            <a:off x="1024128" y="274320"/>
            <a:ext cx="9720072" cy="14630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1809898"/>
            <a:ext cx="9720073" cy="4499462"/>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75000"/>
                    <a:lumOff val="25000"/>
                  </a:schemeClr>
                </a:solidFill>
                <a:latin typeface="+mj-lt"/>
              </a:defRPr>
            </a:lvl1pPr>
          </a:lstStyle>
          <a:p>
            <a:fld id="{90298CD5-6C1E-4009-B41F-6DF62E31D3BE}" type="datetimeFigureOut">
              <a:rPr lang="en-US" smtClean="0"/>
              <a:pPr/>
              <a:t>10/24/2023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bg1">
                    <a:lumMod val="85000"/>
                  </a:schemeClr>
                </a:solidFill>
                <a:latin typeface="+mj-lt"/>
              </a:defRPr>
            </a:lvl1pPr>
          </a:lstStyle>
          <a:p>
            <a:endParaRPr lang="en-US" dirty="0"/>
          </a:p>
        </p:txBody>
      </p:sp>
      <p:pic>
        <p:nvPicPr>
          <p:cNvPr id="17" name="Picture 16"/>
          <p:cNvPicPr>
            <a:picLocks noChangeAspect="1"/>
          </p:cNvPicPr>
          <p:nvPr userDrawn="1"/>
        </p:nvPicPr>
        <p:blipFill>
          <a:blip r:embed="rId14"/>
          <a:stretch>
            <a:fillRect/>
          </a:stretch>
        </p:blipFill>
        <p:spPr>
          <a:xfrm>
            <a:off x="10782131" y="6413188"/>
            <a:ext cx="1311952" cy="3661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56" r:id="rId9"/>
    <p:sldLayoutId id="2147483660" r:id="rId10"/>
    <p:sldLayoutId id="2147483663" r:id="rId11"/>
    <p:sldLayoutId id="21474836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400" kern="1200" cap="all" spc="100" baseline="0">
          <a:solidFill>
            <a:srgbClr val="EAB765"/>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bg1">
              <a:lumMod val="95000"/>
            </a:schemeClr>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bg1">
              <a:lumMod val="95000"/>
            </a:schemeClr>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bg1">
              <a:lumMod val="95000"/>
            </a:schemeClr>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bg1">
              <a:lumMod val="95000"/>
            </a:schemeClr>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bg1">
              <a:lumMod val="95000"/>
            </a:schemeClr>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EngkqAS7Cs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vid.gardner@maine.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sierra.f.millay@maine.gov" TargetMode="External"/><Relationship Id="rId4" Type="http://schemas.openxmlformats.org/officeDocument/2006/relationships/hyperlink" Target="mailto:kristen.chamberlain@main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06bb04231164e750a9125321a38d5371&amp;term_occur=999&amp;term_src=Title:23:Chapter:I:Subchapter:H:Part:771:771.1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law.cornell.edu/cfr/text/40/1508.27" TargetMode="External"/><Relationship Id="rId4" Type="http://schemas.openxmlformats.org/officeDocument/2006/relationships/hyperlink" Target="https://www.law.cornell.edu/definitions/index.php?width=840&amp;height=800&amp;iframe=true&amp;def_id=5db2b4cebdbaae9ec1faffaae5776a67&amp;term_occur=999&amp;term_src=Title:23:Chapter:I:Subchapter:H:Part:771:771.11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5400" dirty="0"/>
            </a:br>
            <a:r>
              <a:rPr lang="en-US" sz="5400" dirty="0"/>
              <a:t>NEPA Assignment</a:t>
            </a:r>
          </a:p>
        </p:txBody>
      </p:sp>
      <p:sp>
        <p:nvSpPr>
          <p:cNvPr id="4" name="Text Placeholder 3"/>
          <p:cNvSpPr>
            <a:spLocks noGrp="1"/>
          </p:cNvSpPr>
          <p:nvPr>
            <p:ph type="body" sz="half" idx="2"/>
          </p:nvPr>
        </p:nvSpPr>
        <p:spPr>
          <a:xfrm>
            <a:off x="8425344" y="4960138"/>
            <a:ext cx="3766656" cy="1463040"/>
          </a:xfrm>
        </p:spPr>
        <p:txBody>
          <a:bodyPr/>
          <a:lstStyle/>
          <a:p>
            <a:r>
              <a:rPr lang="en-US" sz="1400" u="sng" dirty="0"/>
              <a:t>MaineDOT Environmental Office</a:t>
            </a:r>
          </a:p>
          <a:p>
            <a:r>
              <a:rPr lang="en-US" sz="1200" dirty="0"/>
              <a:t>David Gardner, Director</a:t>
            </a:r>
          </a:p>
          <a:p>
            <a:r>
              <a:rPr lang="en-US" sz="1200" dirty="0"/>
              <a:t>Kristen Chamberlain, Sr. Environmental Manager</a:t>
            </a:r>
          </a:p>
          <a:p>
            <a:r>
              <a:rPr lang="en-US" sz="1200" dirty="0"/>
              <a:t>Sierra Millay, Environmental Specialist</a:t>
            </a:r>
          </a:p>
        </p:txBody>
      </p:sp>
      <p:sp>
        <p:nvSpPr>
          <p:cNvPr id="14" name="AutoShape 4" descr="Image result for US DEpt of Transportation Federal Highway Logo">
            <a:extLst>
              <a:ext uri="{FF2B5EF4-FFF2-40B4-BE49-F238E27FC236}">
                <a16:creationId xmlns:a16="http://schemas.microsoft.com/office/drawing/2014/main" id="{20CE89B6-6996-40C1-BDF5-5FF99AE207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6" descr="Image result for US DEpt of Transportation Federal Highway Logo">
            <a:extLst>
              <a:ext uri="{FF2B5EF4-FFF2-40B4-BE49-F238E27FC236}">
                <a16:creationId xmlns:a16="http://schemas.microsoft.com/office/drawing/2014/main" id="{B7269D4A-104D-49C8-A1CA-89D9CEAE99A1}"/>
              </a:ext>
            </a:extLst>
          </p:cNvPr>
          <p:cNvSpPr>
            <a:spLocks noChangeAspect="1" noChangeArrowheads="1"/>
          </p:cNvSpPr>
          <p:nvPr/>
        </p:nvSpPr>
        <p:spPr bwMode="auto">
          <a:xfrm>
            <a:off x="4079748" y="3429000"/>
            <a:ext cx="2321052" cy="23210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a:extLst>
              <a:ext uri="{FF2B5EF4-FFF2-40B4-BE49-F238E27FC236}">
                <a16:creationId xmlns:a16="http://schemas.microsoft.com/office/drawing/2014/main" id="{CE0F29D8-1F09-4B45-8917-E5F5C07BF996}"/>
              </a:ext>
            </a:extLst>
          </p:cNvPr>
          <p:cNvSpPr txBox="1"/>
          <p:nvPr/>
        </p:nvSpPr>
        <p:spPr>
          <a:xfrm>
            <a:off x="6096000" y="1107948"/>
            <a:ext cx="914400" cy="369332"/>
          </a:xfrm>
          <a:prstGeom prst="rect">
            <a:avLst/>
          </a:prstGeom>
          <a:noFill/>
        </p:spPr>
        <p:txBody>
          <a:bodyPr wrap="square" rtlCol="0">
            <a:spAutoFit/>
          </a:bodyPr>
          <a:lstStyle/>
          <a:p>
            <a:r>
              <a:rPr lang="en-US" b="1" dirty="0">
                <a:solidFill>
                  <a:srgbClr val="0070C0"/>
                </a:solidFill>
              </a:rPr>
              <a:t> </a:t>
            </a:r>
          </a:p>
        </p:txBody>
      </p:sp>
      <p:pic>
        <p:nvPicPr>
          <p:cNvPr id="6" name="Picture 5">
            <a:extLst>
              <a:ext uri="{FF2B5EF4-FFF2-40B4-BE49-F238E27FC236}">
                <a16:creationId xmlns:a16="http://schemas.microsoft.com/office/drawing/2014/main" id="{F34E3D82-AFEB-43D5-BF83-01143C262BFB}"/>
              </a:ext>
            </a:extLst>
          </p:cNvPr>
          <p:cNvPicPr>
            <a:picLocks noChangeAspect="1"/>
          </p:cNvPicPr>
          <p:nvPr/>
        </p:nvPicPr>
        <p:blipFill>
          <a:blip r:embed="rId3"/>
          <a:stretch>
            <a:fillRect/>
          </a:stretch>
        </p:blipFill>
        <p:spPr>
          <a:xfrm>
            <a:off x="1548385" y="434822"/>
            <a:ext cx="6077902" cy="4827743"/>
          </a:xfrm>
          <a:prstGeom prst="rect">
            <a:avLst/>
          </a:prstGeom>
          <a:ln>
            <a:noFill/>
          </a:ln>
        </p:spPr>
      </p:pic>
    </p:spTree>
    <p:extLst>
      <p:ext uri="{BB962C8B-B14F-4D97-AF65-F5344CB8AC3E}">
        <p14:creationId xmlns:p14="http://schemas.microsoft.com/office/powerpoint/2010/main" val="2822714158"/>
      </p:ext>
    </p:extLst>
  </p:cSld>
  <p:clrMapOvr>
    <a:masterClrMapping/>
  </p:clrMapOvr>
  <mc:AlternateContent xmlns:mc="http://schemas.openxmlformats.org/markup-compatibility/2006">
    <mc:Choice xmlns:p14="http://schemas.microsoft.com/office/powerpoint/2010/main" Requires="p14">
      <p:transition p14:dur="0" advTm="55"/>
    </mc:Choice>
    <mc:Fallback>
      <p:transition advTm="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8AD6-D4F7-48EA-BC3E-1B5848C5FB77}"/>
              </a:ext>
            </a:extLst>
          </p:cNvPr>
          <p:cNvSpPr>
            <a:spLocks noGrp="1"/>
          </p:cNvSpPr>
          <p:nvPr>
            <p:ph type="title"/>
          </p:nvPr>
        </p:nvSpPr>
        <p:spPr/>
        <p:txBody>
          <a:bodyPr>
            <a:normAutofit/>
          </a:bodyPr>
          <a:lstStyle/>
          <a:p>
            <a:r>
              <a:rPr lang="en-US" sz="3600" dirty="0"/>
              <a:t>Other States and NEPA Assignment</a:t>
            </a:r>
          </a:p>
        </p:txBody>
      </p:sp>
      <p:grpSp>
        <p:nvGrpSpPr>
          <p:cNvPr id="107" name="Group 106">
            <a:extLst>
              <a:ext uri="{FF2B5EF4-FFF2-40B4-BE49-F238E27FC236}">
                <a16:creationId xmlns:a16="http://schemas.microsoft.com/office/drawing/2014/main" id="{D18EB0F1-0018-B5AB-15C4-79F845F59692}"/>
              </a:ext>
            </a:extLst>
          </p:cNvPr>
          <p:cNvGrpSpPr/>
          <p:nvPr/>
        </p:nvGrpSpPr>
        <p:grpSpPr>
          <a:xfrm>
            <a:off x="9411490" y="4652142"/>
            <a:ext cx="2827943" cy="1570280"/>
            <a:chOff x="8633832" y="4756528"/>
            <a:chExt cx="3117431" cy="1738329"/>
          </a:xfrm>
        </p:grpSpPr>
        <p:sp>
          <p:nvSpPr>
            <p:cNvPr id="108" name="Rectangle 107">
              <a:extLst>
                <a:ext uri="{FF2B5EF4-FFF2-40B4-BE49-F238E27FC236}">
                  <a16:creationId xmlns:a16="http://schemas.microsoft.com/office/drawing/2014/main" id="{72828A2C-1E75-14CC-364C-81FFFA5887F9}"/>
                </a:ext>
              </a:extLst>
            </p:cNvPr>
            <p:cNvSpPr/>
            <p:nvPr/>
          </p:nvSpPr>
          <p:spPr>
            <a:xfrm>
              <a:off x="8633832" y="4936558"/>
              <a:ext cx="354750" cy="27699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0532A88E-B03D-0BA6-74A5-1C93F92C9BF7}"/>
                </a:ext>
              </a:extLst>
            </p:cNvPr>
            <p:cNvSpPr/>
            <p:nvPr/>
          </p:nvSpPr>
          <p:spPr>
            <a:xfrm>
              <a:off x="8633832" y="5390023"/>
              <a:ext cx="354750" cy="27699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24721E04-D94D-CEFF-A2E6-82C96D69F3F4}"/>
                </a:ext>
              </a:extLst>
            </p:cNvPr>
            <p:cNvSpPr/>
            <p:nvPr/>
          </p:nvSpPr>
          <p:spPr>
            <a:xfrm>
              <a:off x="8633832" y="5793178"/>
              <a:ext cx="354750" cy="27699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1" name="Group 110">
              <a:extLst>
                <a:ext uri="{FF2B5EF4-FFF2-40B4-BE49-F238E27FC236}">
                  <a16:creationId xmlns:a16="http://schemas.microsoft.com/office/drawing/2014/main" id="{2120BA18-8758-B501-573E-1CC1D43266AD}"/>
                </a:ext>
              </a:extLst>
            </p:cNvPr>
            <p:cNvGrpSpPr/>
            <p:nvPr/>
          </p:nvGrpSpPr>
          <p:grpSpPr>
            <a:xfrm>
              <a:off x="8979334" y="4756528"/>
              <a:ext cx="2771929" cy="1738329"/>
              <a:chOff x="9379281" y="4398136"/>
              <a:chExt cx="2771929" cy="1738329"/>
            </a:xfrm>
          </p:grpSpPr>
          <p:sp>
            <p:nvSpPr>
              <p:cNvPr id="113" name="Rectangle 112">
                <a:extLst>
                  <a:ext uri="{FF2B5EF4-FFF2-40B4-BE49-F238E27FC236}">
                    <a16:creationId xmlns:a16="http://schemas.microsoft.com/office/drawing/2014/main" id="{C2DCFEC6-3816-2FCB-D902-030FE586DCBC}"/>
                  </a:ext>
                </a:extLst>
              </p:cNvPr>
              <p:cNvSpPr/>
              <p:nvPr/>
            </p:nvSpPr>
            <p:spPr>
              <a:xfrm flipH="1">
                <a:off x="9388529" y="4398136"/>
                <a:ext cx="2762681" cy="647571"/>
              </a:xfrm>
              <a:prstGeom prst="rect">
                <a:avLst/>
              </a:prstGeom>
            </p:spPr>
            <p:txBody>
              <a:bodyPr wrap="square" anchor="ctr">
                <a:spAutoFit/>
              </a:bodyPr>
              <a:lstStyle/>
              <a:p>
                <a:pPr marL="0" marR="0" lvl="0" indent="0" algn="l" defTabSz="22858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chemeClr val="bg1"/>
                    </a:solidFill>
                    <a:effectLst/>
                    <a:uLnTx/>
                    <a:uFillTx/>
                    <a:latin typeface="Calibri" panose="020F0502020204030204"/>
                    <a:ea typeface="+mn-ea"/>
                    <a:cs typeface="+mn-cs"/>
                  </a:rPr>
                  <a:t>23 U.S.C. 327 Surface Transportation Delivery Program (Full NEPA Program Assignment)</a:t>
                </a:r>
              </a:p>
            </p:txBody>
          </p:sp>
          <p:sp>
            <p:nvSpPr>
              <p:cNvPr id="114" name="Rectangle 113">
                <a:extLst>
                  <a:ext uri="{FF2B5EF4-FFF2-40B4-BE49-F238E27FC236}">
                    <a16:creationId xmlns:a16="http://schemas.microsoft.com/office/drawing/2014/main" id="{72411673-B79D-7EEF-C16D-3A6278C38107}"/>
                  </a:ext>
                </a:extLst>
              </p:cNvPr>
              <p:cNvSpPr/>
              <p:nvPr/>
            </p:nvSpPr>
            <p:spPr>
              <a:xfrm flipH="1">
                <a:off x="9397151" y="4964441"/>
                <a:ext cx="2571493" cy="465785"/>
              </a:xfrm>
              <a:prstGeom prst="rect">
                <a:avLst/>
              </a:prstGeom>
            </p:spPr>
            <p:txBody>
              <a:bodyPr wrap="square" anchor="ctr">
                <a:spAutoFit/>
              </a:bodyPr>
              <a:lstStyle/>
              <a:p>
                <a:pPr marL="0" marR="0" lvl="0" indent="0" algn="l" defTabSz="22858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chemeClr val="bg1"/>
                    </a:solidFill>
                    <a:effectLst/>
                    <a:uLnTx/>
                    <a:uFillTx/>
                    <a:latin typeface="Calibri" panose="020F0502020204030204"/>
                    <a:ea typeface="+mn-ea"/>
                    <a:cs typeface="+mn-cs"/>
                  </a:rPr>
                  <a:t>23 U.S.C. 326 Categorical Exclusion Assignment (CE Assignment)</a:t>
                </a:r>
              </a:p>
            </p:txBody>
          </p:sp>
          <p:sp>
            <p:nvSpPr>
              <p:cNvPr id="115" name="Rectangle 114">
                <a:extLst>
                  <a:ext uri="{FF2B5EF4-FFF2-40B4-BE49-F238E27FC236}">
                    <a16:creationId xmlns:a16="http://schemas.microsoft.com/office/drawing/2014/main" id="{121094C6-5D6D-7902-841E-0D3381E02572}"/>
                  </a:ext>
                </a:extLst>
              </p:cNvPr>
              <p:cNvSpPr/>
              <p:nvPr/>
            </p:nvSpPr>
            <p:spPr>
              <a:xfrm flipH="1">
                <a:off x="9388529" y="5459390"/>
                <a:ext cx="2571493" cy="284000"/>
              </a:xfrm>
              <a:prstGeom prst="rect">
                <a:avLst/>
              </a:prstGeom>
            </p:spPr>
            <p:txBody>
              <a:bodyPr wrap="square" anchor="ctr">
                <a:spAutoFit/>
              </a:bodyPr>
              <a:lstStyle/>
              <a:p>
                <a:pPr marL="0" marR="0" lvl="0" indent="0" algn="l" defTabSz="22858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chemeClr val="bg1"/>
                    </a:solidFill>
                    <a:effectLst/>
                    <a:uLnTx/>
                    <a:uFillTx/>
                    <a:latin typeface="Calibri" panose="020F0502020204030204"/>
                    <a:ea typeface="+mn-ea"/>
                    <a:cs typeface="+mn-cs"/>
                  </a:rPr>
                  <a:t>Both Authorities</a:t>
                </a:r>
              </a:p>
            </p:txBody>
          </p:sp>
          <p:sp>
            <p:nvSpPr>
              <p:cNvPr id="116" name="Rectangle 115">
                <a:extLst>
                  <a:ext uri="{FF2B5EF4-FFF2-40B4-BE49-F238E27FC236}">
                    <a16:creationId xmlns:a16="http://schemas.microsoft.com/office/drawing/2014/main" id="{9828B18E-9F89-65A2-E747-DA1A0C54AD2D}"/>
                  </a:ext>
                </a:extLst>
              </p:cNvPr>
              <p:cNvSpPr/>
              <p:nvPr/>
            </p:nvSpPr>
            <p:spPr>
              <a:xfrm flipH="1">
                <a:off x="9379281" y="5852465"/>
                <a:ext cx="2571493" cy="284000"/>
              </a:xfrm>
              <a:prstGeom prst="rect">
                <a:avLst/>
              </a:prstGeom>
            </p:spPr>
            <p:txBody>
              <a:bodyPr wrap="square" anchor="ctr">
                <a:spAutoFit/>
              </a:bodyPr>
              <a:lstStyle/>
              <a:p>
                <a:pPr marL="0" marR="0" lvl="0" indent="0" algn="l" defTabSz="22858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chemeClr val="bg1"/>
                    </a:solidFill>
                    <a:effectLst/>
                    <a:uLnTx/>
                    <a:uFillTx/>
                    <a:latin typeface="Calibri" panose="020F0502020204030204"/>
                    <a:ea typeface="+mn-ea"/>
                    <a:cs typeface="+mn-cs"/>
                  </a:rPr>
                  <a:t>NEPA Assignment MOU in Progress</a:t>
                </a:r>
              </a:p>
            </p:txBody>
          </p:sp>
        </p:grpSp>
        <p:sp>
          <p:nvSpPr>
            <p:cNvPr id="112" name="Rectangle 111">
              <a:extLst>
                <a:ext uri="{FF2B5EF4-FFF2-40B4-BE49-F238E27FC236}">
                  <a16:creationId xmlns:a16="http://schemas.microsoft.com/office/drawing/2014/main" id="{2D4002B0-5F4B-F600-BEC5-ADBCE86065CC}"/>
                </a:ext>
              </a:extLst>
            </p:cNvPr>
            <p:cNvSpPr/>
            <p:nvPr/>
          </p:nvSpPr>
          <p:spPr>
            <a:xfrm>
              <a:off x="8633832" y="6212550"/>
              <a:ext cx="354750" cy="27699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oup 116">
            <a:extLst>
              <a:ext uri="{FF2B5EF4-FFF2-40B4-BE49-F238E27FC236}">
                <a16:creationId xmlns:a16="http://schemas.microsoft.com/office/drawing/2014/main" id="{F1508BED-FE22-40D5-A440-72223C6D98BA}"/>
              </a:ext>
            </a:extLst>
          </p:cNvPr>
          <p:cNvGrpSpPr/>
          <p:nvPr/>
        </p:nvGrpSpPr>
        <p:grpSpPr>
          <a:xfrm>
            <a:off x="609242" y="1317524"/>
            <a:ext cx="7949900" cy="4733270"/>
            <a:chOff x="293348" y="649902"/>
            <a:chExt cx="8397577" cy="5336477"/>
          </a:xfrm>
        </p:grpSpPr>
        <p:sp>
          <p:nvSpPr>
            <p:cNvPr id="118" name="Freeform 5">
              <a:extLst>
                <a:ext uri="{FF2B5EF4-FFF2-40B4-BE49-F238E27FC236}">
                  <a16:creationId xmlns:a16="http://schemas.microsoft.com/office/drawing/2014/main" id="{994C7B58-5A40-AE6D-318F-75DAE367FCDD}"/>
                </a:ext>
              </a:extLst>
            </p:cNvPr>
            <p:cNvSpPr>
              <a:spLocks/>
            </p:cNvSpPr>
            <p:nvPr/>
          </p:nvSpPr>
          <p:spPr bwMode="auto">
            <a:xfrm>
              <a:off x="6631401" y="4794023"/>
              <a:ext cx="1209602" cy="953393"/>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92D050"/>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6">
              <a:extLst>
                <a:ext uri="{FF2B5EF4-FFF2-40B4-BE49-F238E27FC236}">
                  <a16:creationId xmlns:a16="http://schemas.microsoft.com/office/drawing/2014/main" id="{412CF4AA-02B3-9458-D669-22C6D624F430}"/>
                </a:ext>
              </a:extLst>
            </p:cNvPr>
            <p:cNvSpPr>
              <a:spLocks/>
            </p:cNvSpPr>
            <p:nvPr/>
          </p:nvSpPr>
          <p:spPr bwMode="auto">
            <a:xfrm>
              <a:off x="6828484" y="4123939"/>
              <a:ext cx="729210" cy="773553"/>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7">
              <a:extLst>
                <a:ext uri="{FF2B5EF4-FFF2-40B4-BE49-F238E27FC236}">
                  <a16:creationId xmlns:a16="http://schemas.microsoft.com/office/drawing/2014/main" id="{4FAB88CF-787F-3E5C-AD5C-9F8A2911C3C3}"/>
                </a:ext>
              </a:extLst>
            </p:cNvPr>
            <p:cNvSpPr>
              <a:spLocks/>
            </p:cNvSpPr>
            <p:nvPr/>
          </p:nvSpPr>
          <p:spPr bwMode="auto">
            <a:xfrm>
              <a:off x="6458952" y="4205235"/>
              <a:ext cx="529663" cy="857314"/>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8">
              <a:extLst>
                <a:ext uri="{FF2B5EF4-FFF2-40B4-BE49-F238E27FC236}">
                  <a16:creationId xmlns:a16="http://schemas.microsoft.com/office/drawing/2014/main" id="{60C04157-31F8-8BDE-4055-08F02B6A7EA6}"/>
                </a:ext>
              </a:extLst>
            </p:cNvPr>
            <p:cNvSpPr>
              <a:spLocks/>
            </p:cNvSpPr>
            <p:nvPr/>
          </p:nvSpPr>
          <p:spPr bwMode="auto">
            <a:xfrm>
              <a:off x="6040150" y="4264360"/>
              <a:ext cx="475465" cy="854851"/>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9">
              <a:extLst>
                <a:ext uri="{FF2B5EF4-FFF2-40B4-BE49-F238E27FC236}">
                  <a16:creationId xmlns:a16="http://schemas.microsoft.com/office/drawing/2014/main" id="{565F39A9-D4BA-BEE3-6F84-20F409A3AA23}"/>
                </a:ext>
              </a:extLst>
            </p:cNvPr>
            <p:cNvSpPr>
              <a:spLocks/>
            </p:cNvSpPr>
            <p:nvPr/>
          </p:nvSpPr>
          <p:spPr bwMode="auto">
            <a:xfrm>
              <a:off x="6175645" y="3808605"/>
              <a:ext cx="1125841" cy="502563"/>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10">
              <a:extLst>
                <a:ext uri="{FF2B5EF4-FFF2-40B4-BE49-F238E27FC236}">
                  <a16:creationId xmlns:a16="http://schemas.microsoft.com/office/drawing/2014/main" id="{E8A61DC1-14D8-7D34-B6FB-E4F1D19D3347}"/>
                </a:ext>
              </a:extLst>
            </p:cNvPr>
            <p:cNvSpPr>
              <a:spLocks/>
            </p:cNvSpPr>
            <p:nvPr/>
          </p:nvSpPr>
          <p:spPr bwMode="auto">
            <a:xfrm>
              <a:off x="7148745" y="4032787"/>
              <a:ext cx="677476" cy="51488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11">
              <a:extLst>
                <a:ext uri="{FF2B5EF4-FFF2-40B4-BE49-F238E27FC236}">
                  <a16:creationId xmlns:a16="http://schemas.microsoft.com/office/drawing/2014/main" id="{FFF28C00-AC78-7D59-B0FB-D29F3EC24914}"/>
                </a:ext>
              </a:extLst>
            </p:cNvPr>
            <p:cNvSpPr>
              <a:spLocks/>
            </p:cNvSpPr>
            <p:nvPr/>
          </p:nvSpPr>
          <p:spPr bwMode="auto">
            <a:xfrm>
              <a:off x="6981224" y="3572105"/>
              <a:ext cx="1157867" cy="593715"/>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12">
              <a:extLst>
                <a:ext uri="{FF2B5EF4-FFF2-40B4-BE49-F238E27FC236}">
                  <a16:creationId xmlns:a16="http://schemas.microsoft.com/office/drawing/2014/main" id="{E1EE7CE4-8710-F619-5F04-B6A02E19F3F0}"/>
                </a:ext>
              </a:extLst>
            </p:cNvPr>
            <p:cNvSpPr>
              <a:spLocks/>
            </p:cNvSpPr>
            <p:nvPr/>
          </p:nvSpPr>
          <p:spPr bwMode="auto">
            <a:xfrm>
              <a:off x="6293896" y="3461245"/>
              <a:ext cx="926293" cy="546907"/>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13">
              <a:extLst>
                <a:ext uri="{FF2B5EF4-FFF2-40B4-BE49-F238E27FC236}">
                  <a16:creationId xmlns:a16="http://schemas.microsoft.com/office/drawing/2014/main" id="{ACFC71DF-6CD3-A9B2-99DF-18D9337EC32F}"/>
                </a:ext>
              </a:extLst>
            </p:cNvPr>
            <p:cNvSpPr>
              <a:spLocks/>
            </p:cNvSpPr>
            <p:nvPr/>
          </p:nvSpPr>
          <p:spPr bwMode="auto">
            <a:xfrm>
              <a:off x="6404754" y="3005490"/>
              <a:ext cx="426194" cy="761236"/>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14">
              <a:extLst>
                <a:ext uri="{FF2B5EF4-FFF2-40B4-BE49-F238E27FC236}">
                  <a16:creationId xmlns:a16="http://schemas.microsoft.com/office/drawing/2014/main" id="{BC5A2479-59B0-187D-C05F-C5AA7AA85AD3}"/>
                </a:ext>
              </a:extLst>
            </p:cNvPr>
            <p:cNvSpPr>
              <a:spLocks/>
            </p:cNvSpPr>
            <p:nvPr/>
          </p:nvSpPr>
          <p:spPr bwMode="auto">
            <a:xfrm>
              <a:off x="5921899" y="2961146"/>
              <a:ext cx="544444" cy="960782"/>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15">
              <a:extLst>
                <a:ext uri="{FF2B5EF4-FFF2-40B4-BE49-F238E27FC236}">
                  <a16:creationId xmlns:a16="http://schemas.microsoft.com/office/drawing/2014/main" id="{2EBBB0EF-BBBB-BB3F-CCD1-947CD21C128F}"/>
                </a:ext>
              </a:extLst>
            </p:cNvPr>
            <p:cNvSpPr>
              <a:spLocks/>
            </p:cNvSpPr>
            <p:nvPr/>
          </p:nvSpPr>
          <p:spPr bwMode="auto">
            <a:xfrm>
              <a:off x="4276251" y="3000563"/>
              <a:ext cx="1138158" cy="524736"/>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00B0F0"/>
            </a:solidFill>
            <a:ln w="3175" cap="flat">
              <a:solidFill>
                <a:srgbClr val="00B0F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16">
              <a:extLst>
                <a:ext uri="{FF2B5EF4-FFF2-40B4-BE49-F238E27FC236}">
                  <a16:creationId xmlns:a16="http://schemas.microsoft.com/office/drawing/2014/main" id="{0F84A8F4-0928-60AD-76EB-9EFFDD435F4E}"/>
                </a:ext>
              </a:extLst>
            </p:cNvPr>
            <p:cNvSpPr>
              <a:spLocks/>
            </p:cNvSpPr>
            <p:nvPr/>
          </p:nvSpPr>
          <p:spPr bwMode="auto">
            <a:xfrm>
              <a:off x="5357748" y="3377484"/>
              <a:ext cx="946002" cy="758772"/>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17">
              <a:extLst>
                <a:ext uri="{FF2B5EF4-FFF2-40B4-BE49-F238E27FC236}">
                  <a16:creationId xmlns:a16="http://schemas.microsoft.com/office/drawing/2014/main" id="{8ACAAAB3-1655-C5FB-3741-1F033C255095}"/>
                </a:ext>
              </a:extLst>
            </p:cNvPr>
            <p:cNvSpPr>
              <a:spLocks/>
            </p:cNvSpPr>
            <p:nvPr/>
          </p:nvSpPr>
          <p:spPr bwMode="auto">
            <a:xfrm>
              <a:off x="4520143" y="3498199"/>
              <a:ext cx="1029762" cy="569080"/>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18">
              <a:extLst>
                <a:ext uri="{FF2B5EF4-FFF2-40B4-BE49-F238E27FC236}">
                  <a16:creationId xmlns:a16="http://schemas.microsoft.com/office/drawing/2014/main" id="{D61664B3-34E6-0A6B-8910-505E4CB98E57}"/>
                </a:ext>
              </a:extLst>
            </p:cNvPr>
            <p:cNvSpPr>
              <a:spLocks/>
            </p:cNvSpPr>
            <p:nvPr/>
          </p:nvSpPr>
          <p:spPr bwMode="auto">
            <a:xfrm>
              <a:off x="3827885" y="4138720"/>
              <a:ext cx="1931420" cy="1847659"/>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92D050"/>
            </a:solidFill>
            <a:ln w="3175" cap="flat">
              <a:solidFill>
                <a:schemeClr val="bg1">
                  <a:lumMod val="5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19">
              <a:extLst>
                <a:ext uri="{FF2B5EF4-FFF2-40B4-BE49-F238E27FC236}">
                  <a16:creationId xmlns:a16="http://schemas.microsoft.com/office/drawing/2014/main" id="{BF5B2D89-5664-175E-2B75-D53D343449BB}"/>
                </a:ext>
              </a:extLst>
            </p:cNvPr>
            <p:cNvSpPr>
              <a:spLocks/>
            </p:cNvSpPr>
            <p:nvPr/>
          </p:nvSpPr>
          <p:spPr bwMode="auto">
            <a:xfrm>
              <a:off x="5557295" y="4050033"/>
              <a:ext cx="679939" cy="665157"/>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20">
              <a:extLst>
                <a:ext uri="{FF2B5EF4-FFF2-40B4-BE49-F238E27FC236}">
                  <a16:creationId xmlns:a16="http://schemas.microsoft.com/office/drawing/2014/main" id="{3F2A7F36-025D-6C6A-DF1F-AA89151CA0B0}"/>
                </a:ext>
              </a:extLst>
            </p:cNvPr>
            <p:cNvSpPr>
              <a:spLocks/>
            </p:cNvSpPr>
            <p:nvPr/>
          </p:nvSpPr>
          <p:spPr bwMode="auto">
            <a:xfrm>
              <a:off x="5675545" y="4673309"/>
              <a:ext cx="773553" cy="682403"/>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21">
              <a:extLst>
                <a:ext uri="{FF2B5EF4-FFF2-40B4-BE49-F238E27FC236}">
                  <a16:creationId xmlns:a16="http://schemas.microsoft.com/office/drawing/2014/main" id="{32942076-3028-F9C8-D343-4120177B6C8C}"/>
                </a:ext>
              </a:extLst>
            </p:cNvPr>
            <p:cNvSpPr>
              <a:spLocks/>
            </p:cNvSpPr>
            <p:nvPr/>
          </p:nvSpPr>
          <p:spPr bwMode="auto">
            <a:xfrm>
              <a:off x="3465745" y="3985981"/>
              <a:ext cx="911512" cy="1007591"/>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22">
              <a:extLst>
                <a:ext uri="{FF2B5EF4-FFF2-40B4-BE49-F238E27FC236}">
                  <a16:creationId xmlns:a16="http://schemas.microsoft.com/office/drawing/2014/main" id="{82ED1595-5B19-52F6-ABA6-15DFF54BAC2F}"/>
                </a:ext>
              </a:extLst>
            </p:cNvPr>
            <p:cNvSpPr>
              <a:spLocks/>
            </p:cNvSpPr>
            <p:nvPr/>
          </p:nvSpPr>
          <p:spPr bwMode="auto">
            <a:xfrm>
              <a:off x="4377257" y="4030325"/>
              <a:ext cx="1219456" cy="583861"/>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23">
              <a:extLst>
                <a:ext uri="{FF2B5EF4-FFF2-40B4-BE49-F238E27FC236}">
                  <a16:creationId xmlns:a16="http://schemas.microsoft.com/office/drawing/2014/main" id="{4DFD82F3-3AA0-7A6B-26A5-4E60AA88081B}"/>
                </a:ext>
              </a:extLst>
            </p:cNvPr>
            <p:cNvSpPr>
              <a:spLocks/>
            </p:cNvSpPr>
            <p:nvPr/>
          </p:nvSpPr>
          <p:spPr bwMode="auto">
            <a:xfrm>
              <a:off x="2874494" y="3022734"/>
              <a:ext cx="751382" cy="963247"/>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7030A0"/>
            </a:solidFill>
            <a:ln w="3175" cap="flat">
              <a:solidFill>
                <a:srgbClr val="7030A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24">
              <a:extLst>
                <a:ext uri="{FF2B5EF4-FFF2-40B4-BE49-F238E27FC236}">
                  <a16:creationId xmlns:a16="http://schemas.microsoft.com/office/drawing/2014/main" id="{955B0D39-44A3-11F1-36CD-6FF08A326E82}"/>
                </a:ext>
              </a:extLst>
            </p:cNvPr>
            <p:cNvSpPr>
              <a:spLocks/>
            </p:cNvSpPr>
            <p:nvPr/>
          </p:nvSpPr>
          <p:spPr bwMode="auto">
            <a:xfrm>
              <a:off x="3556895" y="3293724"/>
              <a:ext cx="975564" cy="763699"/>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25">
              <a:extLst>
                <a:ext uri="{FF2B5EF4-FFF2-40B4-BE49-F238E27FC236}">
                  <a16:creationId xmlns:a16="http://schemas.microsoft.com/office/drawing/2014/main" id="{73DA05C4-D587-4DAB-4C06-E1F350FBF618}"/>
                </a:ext>
              </a:extLst>
            </p:cNvPr>
            <p:cNvSpPr>
              <a:spLocks/>
            </p:cNvSpPr>
            <p:nvPr/>
          </p:nvSpPr>
          <p:spPr bwMode="auto">
            <a:xfrm>
              <a:off x="6737334" y="2842896"/>
              <a:ext cx="569080" cy="66762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92D050"/>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26">
              <a:extLst>
                <a:ext uri="{FF2B5EF4-FFF2-40B4-BE49-F238E27FC236}">
                  <a16:creationId xmlns:a16="http://schemas.microsoft.com/office/drawing/2014/main" id="{CF72B737-5352-FFD4-4B35-D418537317E4}"/>
                </a:ext>
              </a:extLst>
            </p:cNvPr>
            <p:cNvSpPr>
              <a:spLocks/>
            </p:cNvSpPr>
            <p:nvPr/>
          </p:nvSpPr>
          <p:spPr bwMode="auto">
            <a:xfrm>
              <a:off x="7129037" y="3054761"/>
              <a:ext cx="593715" cy="650376"/>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27">
              <a:extLst>
                <a:ext uri="{FF2B5EF4-FFF2-40B4-BE49-F238E27FC236}">
                  <a16:creationId xmlns:a16="http://schemas.microsoft.com/office/drawing/2014/main" id="{695428DE-7E8E-56B6-03A7-9A1779821926}"/>
                </a:ext>
              </a:extLst>
            </p:cNvPr>
            <p:cNvSpPr>
              <a:spLocks/>
            </p:cNvSpPr>
            <p:nvPr/>
          </p:nvSpPr>
          <p:spPr bwMode="auto">
            <a:xfrm>
              <a:off x="7971570" y="2714792"/>
              <a:ext cx="187229" cy="416340"/>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28">
              <a:extLst>
                <a:ext uri="{FF2B5EF4-FFF2-40B4-BE49-F238E27FC236}">
                  <a16:creationId xmlns:a16="http://schemas.microsoft.com/office/drawing/2014/main" id="{C2F5E37A-56A9-40C4-699F-344B8DD320CA}"/>
                </a:ext>
              </a:extLst>
            </p:cNvPr>
            <p:cNvSpPr>
              <a:spLocks/>
            </p:cNvSpPr>
            <p:nvPr/>
          </p:nvSpPr>
          <p:spPr bwMode="auto">
            <a:xfrm>
              <a:off x="7259606" y="2638421"/>
              <a:ext cx="783408" cy="593715"/>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29">
              <a:extLst>
                <a:ext uri="{FF2B5EF4-FFF2-40B4-BE49-F238E27FC236}">
                  <a16:creationId xmlns:a16="http://schemas.microsoft.com/office/drawing/2014/main" id="{E8B5C927-C96E-F9E2-9B9E-B7B92A3E5869}"/>
                </a:ext>
              </a:extLst>
            </p:cNvPr>
            <p:cNvSpPr>
              <a:spLocks/>
            </p:cNvSpPr>
            <p:nvPr/>
          </p:nvSpPr>
          <p:spPr bwMode="auto">
            <a:xfrm>
              <a:off x="8104601" y="2278743"/>
              <a:ext cx="460684" cy="263600"/>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30">
              <a:extLst>
                <a:ext uri="{FF2B5EF4-FFF2-40B4-BE49-F238E27FC236}">
                  <a16:creationId xmlns:a16="http://schemas.microsoft.com/office/drawing/2014/main" id="{8BC15262-BCE0-3F74-5F57-F3F03FA14274}"/>
                </a:ext>
              </a:extLst>
            </p:cNvPr>
            <p:cNvSpPr>
              <a:spLocks/>
            </p:cNvSpPr>
            <p:nvPr/>
          </p:nvSpPr>
          <p:spPr bwMode="auto">
            <a:xfrm>
              <a:off x="8119382" y="2470900"/>
              <a:ext cx="243892" cy="236500"/>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31">
              <a:extLst>
                <a:ext uri="{FF2B5EF4-FFF2-40B4-BE49-F238E27FC236}">
                  <a16:creationId xmlns:a16="http://schemas.microsoft.com/office/drawing/2014/main" id="{A147BEFD-331B-C67E-644F-2A88C4FA9346}"/>
                </a:ext>
              </a:extLst>
            </p:cNvPr>
            <p:cNvSpPr>
              <a:spLocks/>
            </p:cNvSpPr>
            <p:nvPr/>
          </p:nvSpPr>
          <p:spPr bwMode="auto">
            <a:xfrm>
              <a:off x="8326320" y="2453656"/>
              <a:ext cx="103469" cy="115787"/>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32">
              <a:extLst>
                <a:ext uri="{FF2B5EF4-FFF2-40B4-BE49-F238E27FC236}">
                  <a16:creationId xmlns:a16="http://schemas.microsoft.com/office/drawing/2014/main" id="{E843EBCD-4DBD-779E-4317-181406E2CDA7}"/>
                </a:ext>
              </a:extLst>
            </p:cNvPr>
            <p:cNvSpPr>
              <a:spLocks/>
            </p:cNvSpPr>
            <p:nvPr/>
          </p:nvSpPr>
          <p:spPr bwMode="auto">
            <a:xfrm>
              <a:off x="8212997" y="1428821"/>
              <a:ext cx="477928" cy="815434"/>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chemeClr val="accent4">
                <a:lumMod val="40000"/>
                <a:lumOff val="60000"/>
              </a:schemeClr>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33">
              <a:extLst>
                <a:ext uri="{FF2B5EF4-FFF2-40B4-BE49-F238E27FC236}">
                  <a16:creationId xmlns:a16="http://schemas.microsoft.com/office/drawing/2014/main" id="{2B2F6B77-327F-8212-7776-6016348EB290}"/>
                </a:ext>
              </a:extLst>
            </p:cNvPr>
            <p:cNvSpPr>
              <a:spLocks/>
            </p:cNvSpPr>
            <p:nvPr/>
          </p:nvSpPr>
          <p:spPr bwMode="auto">
            <a:xfrm>
              <a:off x="7969107" y="1960947"/>
              <a:ext cx="238965" cy="450829"/>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34">
              <a:extLst>
                <a:ext uri="{FF2B5EF4-FFF2-40B4-BE49-F238E27FC236}">
                  <a16:creationId xmlns:a16="http://schemas.microsoft.com/office/drawing/2014/main" id="{98C89613-2081-3926-BAF4-FCA675CCD3AF}"/>
                </a:ext>
              </a:extLst>
            </p:cNvPr>
            <p:cNvSpPr>
              <a:spLocks/>
            </p:cNvSpPr>
            <p:nvPr/>
          </p:nvSpPr>
          <p:spPr bwMode="auto">
            <a:xfrm>
              <a:off x="8166190" y="1906749"/>
              <a:ext cx="214329" cy="473001"/>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35">
              <a:extLst>
                <a:ext uri="{FF2B5EF4-FFF2-40B4-BE49-F238E27FC236}">
                  <a16:creationId xmlns:a16="http://schemas.microsoft.com/office/drawing/2014/main" id="{B1F846E1-8648-5B79-5EF4-4B64ECC781FE}"/>
                </a:ext>
              </a:extLst>
            </p:cNvPr>
            <p:cNvSpPr>
              <a:spLocks noEditPoints="1"/>
            </p:cNvSpPr>
            <p:nvPr/>
          </p:nvSpPr>
          <p:spPr bwMode="auto">
            <a:xfrm>
              <a:off x="7289168" y="2039780"/>
              <a:ext cx="1066716" cy="783407"/>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36">
              <a:extLst>
                <a:ext uri="{FF2B5EF4-FFF2-40B4-BE49-F238E27FC236}">
                  <a16:creationId xmlns:a16="http://schemas.microsoft.com/office/drawing/2014/main" id="{1D9C6C5D-ABFA-91AE-EC0F-1E86F012DCA4}"/>
                </a:ext>
              </a:extLst>
            </p:cNvPr>
            <p:cNvSpPr>
              <a:spLocks/>
            </p:cNvSpPr>
            <p:nvPr/>
          </p:nvSpPr>
          <p:spPr bwMode="auto">
            <a:xfrm>
              <a:off x="7946934" y="3027661"/>
              <a:ext cx="142886" cy="219256"/>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37">
              <a:extLst>
                <a:ext uri="{FF2B5EF4-FFF2-40B4-BE49-F238E27FC236}">
                  <a16:creationId xmlns:a16="http://schemas.microsoft.com/office/drawing/2014/main" id="{AEDC4953-8A07-65C9-5893-0345246307B7}"/>
                </a:ext>
              </a:extLst>
            </p:cNvPr>
            <p:cNvSpPr>
              <a:spLocks/>
            </p:cNvSpPr>
            <p:nvPr/>
          </p:nvSpPr>
          <p:spPr bwMode="auto">
            <a:xfrm>
              <a:off x="7486252" y="3042442"/>
              <a:ext cx="603570" cy="283308"/>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38">
              <a:extLst>
                <a:ext uri="{FF2B5EF4-FFF2-40B4-BE49-F238E27FC236}">
                  <a16:creationId xmlns:a16="http://schemas.microsoft.com/office/drawing/2014/main" id="{B1BB5AEE-2956-60CA-C229-C1BF5985B1FE}"/>
                </a:ext>
              </a:extLst>
            </p:cNvPr>
            <p:cNvSpPr>
              <a:spLocks noEditPoints="1"/>
            </p:cNvSpPr>
            <p:nvPr/>
          </p:nvSpPr>
          <p:spPr bwMode="auto">
            <a:xfrm>
              <a:off x="7042814" y="3170547"/>
              <a:ext cx="1034689" cy="702111"/>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chemeClr val="bg1"/>
            </a:solidFill>
            <a:ln w="3175" cap="flat">
              <a:solidFill>
                <a:schemeClr val="bg1">
                  <a:lumMod val="5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39">
              <a:extLst>
                <a:ext uri="{FF2B5EF4-FFF2-40B4-BE49-F238E27FC236}">
                  <a16:creationId xmlns:a16="http://schemas.microsoft.com/office/drawing/2014/main" id="{D8201573-DF98-AA9B-A2E6-0A11A0993D68}"/>
                </a:ext>
              </a:extLst>
            </p:cNvPr>
            <p:cNvSpPr>
              <a:spLocks/>
            </p:cNvSpPr>
            <p:nvPr/>
          </p:nvSpPr>
          <p:spPr bwMode="auto">
            <a:xfrm>
              <a:off x="5106466" y="1887041"/>
              <a:ext cx="879487" cy="1029762"/>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40">
              <a:extLst>
                <a:ext uri="{FF2B5EF4-FFF2-40B4-BE49-F238E27FC236}">
                  <a16:creationId xmlns:a16="http://schemas.microsoft.com/office/drawing/2014/main" id="{67A91DB4-845D-2520-84FA-CF0C95053F0D}"/>
                </a:ext>
              </a:extLst>
            </p:cNvPr>
            <p:cNvSpPr>
              <a:spLocks/>
            </p:cNvSpPr>
            <p:nvPr/>
          </p:nvSpPr>
          <p:spPr bwMode="auto">
            <a:xfrm>
              <a:off x="5232107" y="2862604"/>
              <a:ext cx="822824" cy="561688"/>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41">
              <a:extLst>
                <a:ext uri="{FF2B5EF4-FFF2-40B4-BE49-F238E27FC236}">
                  <a16:creationId xmlns:a16="http://schemas.microsoft.com/office/drawing/2014/main" id="{80375291-23B6-2DB3-1B4E-A47BA31D75D4}"/>
                </a:ext>
              </a:extLst>
            </p:cNvPr>
            <p:cNvSpPr>
              <a:spLocks/>
            </p:cNvSpPr>
            <p:nvPr/>
          </p:nvSpPr>
          <p:spPr bwMode="auto">
            <a:xfrm>
              <a:off x="5643519" y="2266426"/>
              <a:ext cx="724282" cy="751382"/>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42">
              <a:extLst>
                <a:ext uri="{FF2B5EF4-FFF2-40B4-BE49-F238E27FC236}">
                  <a16:creationId xmlns:a16="http://schemas.microsoft.com/office/drawing/2014/main" id="{A3D1E2B2-A970-38A8-88E4-9EA910A7D914}"/>
                </a:ext>
              </a:extLst>
            </p:cNvPr>
            <p:cNvSpPr>
              <a:spLocks noEditPoints="1"/>
            </p:cNvSpPr>
            <p:nvPr/>
          </p:nvSpPr>
          <p:spPr bwMode="auto">
            <a:xfrm>
              <a:off x="5941608" y="2020072"/>
              <a:ext cx="1049471" cy="1034689"/>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43">
              <a:extLst>
                <a:ext uri="{FF2B5EF4-FFF2-40B4-BE49-F238E27FC236}">
                  <a16:creationId xmlns:a16="http://schemas.microsoft.com/office/drawing/2014/main" id="{1DDA73C6-0CD0-3653-D1D7-DECDC3AF1008}"/>
                </a:ext>
              </a:extLst>
            </p:cNvPr>
            <p:cNvSpPr>
              <a:spLocks/>
            </p:cNvSpPr>
            <p:nvPr/>
          </p:nvSpPr>
          <p:spPr bwMode="auto">
            <a:xfrm>
              <a:off x="2955790" y="1773718"/>
              <a:ext cx="1382050" cy="879486"/>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chemeClr val="bg1"/>
            </a:solidFill>
            <a:ln w="3175" cap="flat">
              <a:solidFill>
                <a:schemeClr val="bg1">
                  <a:lumMod val="5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44">
              <a:extLst>
                <a:ext uri="{FF2B5EF4-FFF2-40B4-BE49-F238E27FC236}">
                  <a16:creationId xmlns:a16="http://schemas.microsoft.com/office/drawing/2014/main" id="{6368446E-12A6-DCB1-A3B0-A1CE12B34026}"/>
                </a:ext>
              </a:extLst>
            </p:cNvPr>
            <p:cNvSpPr>
              <a:spLocks/>
            </p:cNvSpPr>
            <p:nvPr/>
          </p:nvSpPr>
          <p:spPr bwMode="auto">
            <a:xfrm>
              <a:off x="3359812" y="2569442"/>
              <a:ext cx="943539" cy="780944"/>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45">
              <a:extLst>
                <a:ext uri="{FF2B5EF4-FFF2-40B4-BE49-F238E27FC236}">
                  <a16:creationId xmlns:a16="http://schemas.microsoft.com/office/drawing/2014/main" id="{ADD61E1E-E96A-6D00-5764-4FB37F695809}"/>
                </a:ext>
              </a:extLst>
            </p:cNvPr>
            <p:cNvSpPr>
              <a:spLocks/>
            </p:cNvSpPr>
            <p:nvPr/>
          </p:nvSpPr>
          <p:spPr bwMode="auto">
            <a:xfrm>
              <a:off x="4291032" y="2490608"/>
              <a:ext cx="955856" cy="596178"/>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46">
              <a:extLst>
                <a:ext uri="{FF2B5EF4-FFF2-40B4-BE49-F238E27FC236}">
                  <a16:creationId xmlns:a16="http://schemas.microsoft.com/office/drawing/2014/main" id="{63B406FF-AFE3-61E2-0964-50062E895CF3}"/>
                </a:ext>
              </a:extLst>
            </p:cNvPr>
            <p:cNvSpPr>
              <a:spLocks/>
            </p:cNvSpPr>
            <p:nvPr/>
          </p:nvSpPr>
          <p:spPr bwMode="auto">
            <a:xfrm>
              <a:off x="4310740" y="1960947"/>
              <a:ext cx="886877" cy="544444"/>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47">
              <a:extLst>
                <a:ext uri="{FF2B5EF4-FFF2-40B4-BE49-F238E27FC236}">
                  <a16:creationId xmlns:a16="http://schemas.microsoft.com/office/drawing/2014/main" id="{E0E45A61-5389-0ADE-3DA0-50572AE1AF36}"/>
                </a:ext>
              </a:extLst>
            </p:cNvPr>
            <p:cNvSpPr>
              <a:spLocks/>
            </p:cNvSpPr>
            <p:nvPr/>
          </p:nvSpPr>
          <p:spPr bwMode="auto">
            <a:xfrm>
              <a:off x="1632867" y="2675375"/>
              <a:ext cx="1160331" cy="1941273"/>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7030A0"/>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48">
              <a:extLst>
                <a:ext uri="{FF2B5EF4-FFF2-40B4-BE49-F238E27FC236}">
                  <a16:creationId xmlns:a16="http://schemas.microsoft.com/office/drawing/2014/main" id="{2C33348A-4548-7EB5-1C01-9196B1013BCD}"/>
                </a:ext>
              </a:extLst>
            </p:cNvPr>
            <p:cNvSpPr>
              <a:spLocks/>
            </p:cNvSpPr>
            <p:nvPr/>
          </p:nvSpPr>
          <p:spPr bwMode="auto">
            <a:xfrm>
              <a:off x="2655238" y="3880048"/>
              <a:ext cx="901658" cy="1096278"/>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7030A0"/>
            </a:solidFill>
            <a:ln w="3175" cap="flat">
              <a:solidFill>
                <a:srgbClr val="00B0F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49">
              <a:extLst>
                <a:ext uri="{FF2B5EF4-FFF2-40B4-BE49-F238E27FC236}">
                  <a16:creationId xmlns:a16="http://schemas.microsoft.com/office/drawing/2014/main" id="{1569FEFE-599D-7077-1C5B-0581F493EFD9}"/>
                </a:ext>
              </a:extLst>
            </p:cNvPr>
            <p:cNvSpPr>
              <a:spLocks/>
            </p:cNvSpPr>
            <p:nvPr/>
          </p:nvSpPr>
          <p:spPr bwMode="auto">
            <a:xfrm>
              <a:off x="2135430" y="2840432"/>
              <a:ext cx="869632" cy="1382049"/>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50">
              <a:extLst>
                <a:ext uri="{FF2B5EF4-FFF2-40B4-BE49-F238E27FC236}">
                  <a16:creationId xmlns:a16="http://schemas.microsoft.com/office/drawing/2014/main" id="{EE23250E-EC32-C74B-8A1D-69DC57874C42}"/>
                </a:ext>
              </a:extLst>
            </p:cNvPr>
            <p:cNvSpPr>
              <a:spLocks/>
            </p:cNvSpPr>
            <p:nvPr/>
          </p:nvSpPr>
          <p:spPr bwMode="auto">
            <a:xfrm>
              <a:off x="1972836" y="1559388"/>
              <a:ext cx="906585" cy="709501"/>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51">
              <a:extLst>
                <a:ext uri="{FF2B5EF4-FFF2-40B4-BE49-F238E27FC236}">
                  <a16:creationId xmlns:a16="http://schemas.microsoft.com/office/drawing/2014/main" id="{50DB7D6D-D8A4-141C-D127-48E7332E9C8B}"/>
                </a:ext>
              </a:extLst>
            </p:cNvPr>
            <p:cNvSpPr>
              <a:spLocks/>
            </p:cNvSpPr>
            <p:nvPr/>
          </p:nvSpPr>
          <p:spPr bwMode="auto">
            <a:xfrm>
              <a:off x="2628139" y="1746618"/>
              <a:ext cx="810507" cy="134016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52">
              <a:extLst>
                <a:ext uri="{FF2B5EF4-FFF2-40B4-BE49-F238E27FC236}">
                  <a16:creationId xmlns:a16="http://schemas.microsoft.com/office/drawing/2014/main" id="{D6B48F32-C8AE-9E02-064E-22767047A594}"/>
                </a:ext>
              </a:extLst>
            </p:cNvPr>
            <p:cNvSpPr>
              <a:spLocks/>
            </p:cNvSpPr>
            <p:nvPr/>
          </p:nvSpPr>
          <p:spPr bwMode="auto">
            <a:xfrm>
              <a:off x="1719090" y="1997899"/>
              <a:ext cx="1086425" cy="943538"/>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53">
              <a:extLst>
                <a:ext uri="{FF2B5EF4-FFF2-40B4-BE49-F238E27FC236}">
                  <a16:creationId xmlns:a16="http://schemas.microsoft.com/office/drawing/2014/main" id="{5253AE59-42CE-1AFF-9EC9-B9111C95A016}"/>
                </a:ext>
              </a:extLst>
            </p:cNvPr>
            <p:cNvSpPr>
              <a:spLocks noEditPoints="1"/>
            </p:cNvSpPr>
            <p:nvPr/>
          </p:nvSpPr>
          <p:spPr bwMode="auto">
            <a:xfrm>
              <a:off x="293348" y="649902"/>
              <a:ext cx="1517544" cy="1320460"/>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92D050"/>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54">
              <a:extLst>
                <a:ext uri="{FF2B5EF4-FFF2-40B4-BE49-F238E27FC236}">
                  <a16:creationId xmlns:a16="http://schemas.microsoft.com/office/drawing/2014/main" id="{80005A1C-B8AA-DC0F-B57B-1BC9FDA0F811}"/>
                </a:ext>
              </a:extLst>
            </p:cNvPr>
            <p:cNvSpPr>
              <a:spLocks noEditPoints="1"/>
            </p:cNvSpPr>
            <p:nvPr/>
          </p:nvSpPr>
          <p:spPr bwMode="auto">
            <a:xfrm>
              <a:off x="730188" y="5080758"/>
              <a:ext cx="900004" cy="584160"/>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chemeClr val="bg1"/>
            </a:solidFill>
            <a:ln w="31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169" name="Table 6">
            <a:extLst>
              <a:ext uri="{FF2B5EF4-FFF2-40B4-BE49-F238E27FC236}">
                <a16:creationId xmlns:a16="http://schemas.microsoft.com/office/drawing/2014/main" id="{D6F29472-E6CA-6455-48B7-12D0A891F57D}"/>
              </a:ext>
            </a:extLst>
          </p:cNvPr>
          <p:cNvGraphicFramePr>
            <a:graphicFrameLocks noGrp="1"/>
          </p:cNvGraphicFramePr>
          <p:nvPr>
            <p:extLst>
              <p:ext uri="{D42A27DB-BD31-4B8C-83A1-F6EECF244321}">
                <p14:modId xmlns:p14="http://schemas.microsoft.com/office/powerpoint/2010/main" val="1513490762"/>
              </p:ext>
            </p:extLst>
          </p:nvPr>
        </p:nvGraphicFramePr>
        <p:xfrm>
          <a:off x="9411490" y="1288803"/>
          <a:ext cx="2553773" cy="3257176"/>
        </p:xfrm>
        <a:graphic>
          <a:graphicData uri="http://schemas.openxmlformats.org/drawingml/2006/table">
            <a:tbl>
              <a:tblPr firstRow="1" bandRow="1"/>
              <a:tblGrid>
                <a:gridCol w="774197">
                  <a:extLst>
                    <a:ext uri="{9D8B030D-6E8A-4147-A177-3AD203B41FA5}">
                      <a16:colId xmlns:a16="http://schemas.microsoft.com/office/drawing/2014/main" val="1199326286"/>
                    </a:ext>
                  </a:extLst>
                </a:gridCol>
                <a:gridCol w="841691">
                  <a:extLst>
                    <a:ext uri="{9D8B030D-6E8A-4147-A177-3AD203B41FA5}">
                      <a16:colId xmlns:a16="http://schemas.microsoft.com/office/drawing/2014/main" val="1014408154"/>
                    </a:ext>
                  </a:extLst>
                </a:gridCol>
                <a:gridCol w="937885">
                  <a:extLst>
                    <a:ext uri="{9D8B030D-6E8A-4147-A177-3AD203B41FA5}">
                      <a16:colId xmlns:a16="http://schemas.microsoft.com/office/drawing/2014/main" val="2627899580"/>
                    </a:ext>
                  </a:extLst>
                </a:gridCol>
              </a:tblGrid>
              <a:tr h="3305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t>State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a:t>Authority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a:t>Year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889524042"/>
                  </a:ext>
                </a:extLst>
              </a:tr>
              <a:tr h="2681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Alaska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2017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567471913"/>
                  </a:ext>
                </a:extLst>
              </a:tr>
              <a:tr h="4469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California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326/327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2007/2007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72747710"/>
                  </a:ext>
                </a:extLst>
              </a:tr>
              <a:tr h="2681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Texas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17244266"/>
                  </a:ext>
                </a:extLst>
              </a:tr>
              <a:tr h="2681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Ohio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1514819"/>
                  </a:ext>
                </a:extLst>
              </a:tr>
              <a:tr h="2681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Florida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61076236"/>
                  </a:ext>
                </a:extLst>
              </a:tr>
              <a:tr h="33054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Utah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326/327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2008/2017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97564862"/>
                  </a:ext>
                </a:extLst>
              </a:tr>
              <a:tr h="4469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Nebraska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2018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316445173"/>
                  </a:ext>
                </a:extLst>
              </a:tr>
              <a:tr h="33054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Arizona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326/327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2021/2019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676758113"/>
                  </a:ext>
                </a:extLst>
              </a:tr>
              <a:tr h="2681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Maine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327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TBD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81633492"/>
                  </a:ext>
                </a:extLst>
              </a:tr>
            </a:tbl>
          </a:graphicData>
        </a:graphic>
      </p:graphicFrame>
      <p:sp>
        <p:nvSpPr>
          <p:cNvPr id="170" name="Rectangle 169">
            <a:extLst>
              <a:ext uri="{FF2B5EF4-FFF2-40B4-BE49-F238E27FC236}">
                <a16:creationId xmlns:a16="http://schemas.microsoft.com/office/drawing/2014/main" id="{4CDE0757-A39E-67E4-84B1-47C06C320878}"/>
              </a:ext>
            </a:extLst>
          </p:cNvPr>
          <p:cNvSpPr/>
          <p:nvPr/>
        </p:nvSpPr>
        <p:spPr>
          <a:xfrm flipH="1">
            <a:off x="1146263" y="1634522"/>
            <a:ext cx="362599"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90000"/>
                    <a:lumOff val="10000"/>
                  </a:prstClr>
                </a:solidFill>
                <a:effectLst/>
                <a:uLnTx/>
                <a:uFillTx/>
                <a:latin typeface="Calibri" panose="020F0502020204030204"/>
                <a:ea typeface="+mn-ea"/>
                <a:cs typeface="+mn-cs"/>
              </a:rPr>
              <a:t>AK</a:t>
            </a:r>
          </a:p>
        </p:txBody>
      </p:sp>
      <p:sp>
        <p:nvSpPr>
          <p:cNvPr id="171" name="Rectangle 170">
            <a:extLst>
              <a:ext uri="{FF2B5EF4-FFF2-40B4-BE49-F238E27FC236}">
                <a16:creationId xmlns:a16="http://schemas.microsoft.com/office/drawing/2014/main" id="{A70770BA-5C1C-A8FF-C5F6-434F65679173}"/>
              </a:ext>
            </a:extLst>
          </p:cNvPr>
          <p:cNvSpPr/>
          <p:nvPr/>
        </p:nvSpPr>
        <p:spPr>
          <a:xfrm flipH="1">
            <a:off x="6786696" y="3452147"/>
            <a:ext cx="386644"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90000"/>
                    <a:lumOff val="10000"/>
                  </a:prstClr>
                </a:solidFill>
                <a:effectLst/>
                <a:uLnTx/>
                <a:uFillTx/>
                <a:latin typeface="Calibri" panose="020F0502020204030204"/>
                <a:ea typeface="+mn-ea"/>
                <a:cs typeface="+mn-cs"/>
              </a:rPr>
              <a:t>OH</a:t>
            </a:r>
          </a:p>
        </p:txBody>
      </p:sp>
      <p:sp>
        <p:nvSpPr>
          <p:cNvPr id="172" name="Rectangle 171">
            <a:extLst>
              <a:ext uri="{FF2B5EF4-FFF2-40B4-BE49-F238E27FC236}">
                <a16:creationId xmlns:a16="http://schemas.microsoft.com/office/drawing/2014/main" id="{0B553845-C715-FEB5-2E8C-770E89BF1E5B}"/>
              </a:ext>
            </a:extLst>
          </p:cNvPr>
          <p:cNvSpPr/>
          <p:nvPr/>
        </p:nvSpPr>
        <p:spPr>
          <a:xfrm flipH="1">
            <a:off x="8125298" y="2191104"/>
            <a:ext cx="394659" cy="276999"/>
          </a:xfrm>
          <a:prstGeom prst="rect">
            <a:avLst/>
          </a:prstGeom>
        </p:spPr>
        <p:txBody>
          <a:bodyPr wrap="squar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ME</a:t>
            </a:r>
          </a:p>
        </p:txBody>
      </p:sp>
      <p:sp>
        <p:nvSpPr>
          <p:cNvPr id="173" name="Rectangle 172">
            <a:extLst>
              <a:ext uri="{FF2B5EF4-FFF2-40B4-BE49-F238E27FC236}">
                <a16:creationId xmlns:a16="http://schemas.microsoft.com/office/drawing/2014/main" id="{48AD968A-175F-E1DF-20D3-5414FF51B998}"/>
              </a:ext>
            </a:extLst>
          </p:cNvPr>
          <p:cNvSpPr/>
          <p:nvPr/>
        </p:nvSpPr>
        <p:spPr>
          <a:xfrm flipH="1">
            <a:off x="7349981" y="5281646"/>
            <a:ext cx="320922"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90000"/>
                    <a:lumOff val="10000"/>
                  </a:prstClr>
                </a:solidFill>
                <a:effectLst/>
                <a:uLnTx/>
                <a:uFillTx/>
                <a:latin typeface="Calibri" panose="020F0502020204030204"/>
                <a:ea typeface="+mn-ea"/>
                <a:cs typeface="+mn-cs"/>
              </a:rPr>
              <a:t>FL</a:t>
            </a:r>
          </a:p>
        </p:txBody>
      </p:sp>
      <p:sp>
        <p:nvSpPr>
          <p:cNvPr id="225" name="Rectangle 224">
            <a:extLst>
              <a:ext uri="{FF2B5EF4-FFF2-40B4-BE49-F238E27FC236}">
                <a16:creationId xmlns:a16="http://schemas.microsoft.com/office/drawing/2014/main" id="{D7A56071-F1F4-1824-92C8-04F290632872}"/>
              </a:ext>
            </a:extLst>
          </p:cNvPr>
          <p:cNvSpPr/>
          <p:nvPr/>
        </p:nvSpPr>
        <p:spPr>
          <a:xfrm flipH="1">
            <a:off x="4790136" y="5064989"/>
            <a:ext cx="346570"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TX</a:t>
            </a:r>
          </a:p>
        </p:txBody>
      </p:sp>
      <p:sp>
        <p:nvSpPr>
          <p:cNvPr id="226" name="Rectangle 225">
            <a:extLst>
              <a:ext uri="{FF2B5EF4-FFF2-40B4-BE49-F238E27FC236}">
                <a16:creationId xmlns:a16="http://schemas.microsoft.com/office/drawing/2014/main" id="{27332FCC-D258-E301-94F9-0D60DEACB4CB}"/>
              </a:ext>
            </a:extLst>
          </p:cNvPr>
          <p:cNvSpPr/>
          <p:nvPr/>
        </p:nvSpPr>
        <p:spPr>
          <a:xfrm flipH="1">
            <a:off x="3122130" y="4465771"/>
            <a:ext cx="351378"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90000"/>
                    <a:lumOff val="10000"/>
                  </a:prstClr>
                </a:solidFill>
                <a:effectLst/>
                <a:uLnTx/>
                <a:uFillTx/>
                <a:latin typeface="Calibri" panose="020F0502020204030204"/>
                <a:ea typeface="+mn-ea"/>
                <a:cs typeface="+mn-cs"/>
              </a:rPr>
              <a:t>AZ</a:t>
            </a:r>
          </a:p>
        </p:txBody>
      </p:sp>
      <p:sp>
        <p:nvSpPr>
          <p:cNvPr id="227" name="Rectangle 226">
            <a:extLst>
              <a:ext uri="{FF2B5EF4-FFF2-40B4-BE49-F238E27FC236}">
                <a16:creationId xmlns:a16="http://schemas.microsoft.com/office/drawing/2014/main" id="{F2152257-C634-B12C-9767-5EF393625D5C}"/>
              </a:ext>
            </a:extLst>
          </p:cNvPr>
          <p:cNvSpPr/>
          <p:nvPr/>
        </p:nvSpPr>
        <p:spPr>
          <a:xfrm flipH="1">
            <a:off x="3214697" y="3763520"/>
            <a:ext cx="362600"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UT</a:t>
            </a:r>
          </a:p>
        </p:txBody>
      </p:sp>
      <p:sp>
        <p:nvSpPr>
          <p:cNvPr id="228" name="Rectangle 227">
            <a:extLst>
              <a:ext uri="{FF2B5EF4-FFF2-40B4-BE49-F238E27FC236}">
                <a16:creationId xmlns:a16="http://schemas.microsoft.com/office/drawing/2014/main" id="{A2A7AE14-AA6C-49C4-82F7-CBAE3460077A}"/>
              </a:ext>
            </a:extLst>
          </p:cNvPr>
          <p:cNvSpPr/>
          <p:nvPr/>
        </p:nvSpPr>
        <p:spPr>
          <a:xfrm flipH="1">
            <a:off x="2092690" y="3836469"/>
            <a:ext cx="359394"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CA</a:t>
            </a:r>
          </a:p>
        </p:txBody>
      </p:sp>
      <p:sp>
        <p:nvSpPr>
          <p:cNvPr id="229" name="Rectangle 228">
            <a:extLst>
              <a:ext uri="{FF2B5EF4-FFF2-40B4-BE49-F238E27FC236}">
                <a16:creationId xmlns:a16="http://schemas.microsoft.com/office/drawing/2014/main" id="{0746BA9F-626B-F5E1-F440-F346DC4E559B}"/>
              </a:ext>
            </a:extLst>
          </p:cNvPr>
          <p:cNvSpPr/>
          <p:nvPr/>
        </p:nvSpPr>
        <p:spPr>
          <a:xfrm flipH="1">
            <a:off x="4688163" y="3491180"/>
            <a:ext cx="360996" cy="276999"/>
          </a:xfrm>
          <a:prstGeom prst="rect">
            <a:avLst/>
          </a:prstGeom>
        </p:spPr>
        <p:txBody>
          <a:bodyPr wrap="none" anchor="ctr">
            <a:spAutoFit/>
          </a:bodyPr>
          <a:lstStyle/>
          <a:p>
            <a:pPr marL="0" marR="0" lvl="0" indent="0" algn="ctr" defTabSz="22858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90000"/>
                    <a:lumOff val="10000"/>
                  </a:prstClr>
                </a:solidFill>
                <a:effectLst/>
                <a:uLnTx/>
                <a:uFillTx/>
                <a:latin typeface="Calibri" panose="020F0502020204030204"/>
                <a:ea typeface="+mn-ea"/>
                <a:cs typeface="+mn-cs"/>
              </a:rPr>
              <a:t>NE</a:t>
            </a:r>
          </a:p>
        </p:txBody>
      </p:sp>
    </p:spTree>
    <p:extLst>
      <p:ext uri="{BB962C8B-B14F-4D97-AF65-F5344CB8AC3E}">
        <p14:creationId xmlns:p14="http://schemas.microsoft.com/office/powerpoint/2010/main" val="14468505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5DB1-8D05-4C0F-A08C-4287A5A3FBF5}"/>
              </a:ext>
            </a:extLst>
          </p:cNvPr>
          <p:cNvSpPr>
            <a:spLocks noGrp="1"/>
          </p:cNvSpPr>
          <p:nvPr>
            <p:ph type="title"/>
          </p:nvPr>
        </p:nvSpPr>
        <p:spPr>
          <a:xfrm>
            <a:off x="762001" y="274320"/>
            <a:ext cx="10874188" cy="1463040"/>
          </a:xfrm>
        </p:spPr>
        <p:txBody>
          <a:bodyPr>
            <a:normAutofit/>
          </a:bodyPr>
          <a:lstStyle/>
          <a:p>
            <a:r>
              <a:rPr lang="en-US" sz="3600" dirty="0"/>
              <a:t>Benefits of Assignment</a:t>
            </a:r>
          </a:p>
        </p:txBody>
      </p:sp>
      <p:sp>
        <p:nvSpPr>
          <p:cNvPr id="3" name="Content Placeholder 2">
            <a:extLst>
              <a:ext uri="{FF2B5EF4-FFF2-40B4-BE49-F238E27FC236}">
                <a16:creationId xmlns:a16="http://schemas.microsoft.com/office/drawing/2014/main" id="{7C9DB87A-BDD5-4A71-967C-700A6F93DCA0}"/>
              </a:ext>
            </a:extLst>
          </p:cNvPr>
          <p:cNvSpPr>
            <a:spLocks noGrp="1"/>
          </p:cNvSpPr>
          <p:nvPr>
            <p:ph idx="1"/>
          </p:nvPr>
        </p:nvSpPr>
        <p:spPr>
          <a:xfrm>
            <a:off x="1024128" y="1809898"/>
            <a:ext cx="9720073" cy="4499462"/>
          </a:xfrm>
        </p:spPr>
        <p:txBody>
          <a:bodyPr>
            <a:normAutofit/>
          </a:bodyPr>
          <a:lstStyle/>
          <a:p>
            <a:pPr marL="0" indent="0">
              <a:buNone/>
            </a:pPr>
            <a:r>
              <a:rPr lang="en-US" sz="2800" dirty="0"/>
              <a:t>California, Texas, Ohio Report:</a:t>
            </a:r>
          </a:p>
          <a:p>
            <a:pPr>
              <a:buFont typeface="Arial" panose="020B0604020202020204" pitchFamily="34" charset="0"/>
              <a:buChar char="•"/>
            </a:pPr>
            <a:r>
              <a:rPr lang="en-US" sz="2400" dirty="0"/>
              <a:t>Increased ownership of process and decisions</a:t>
            </a:r>
          </a:p>
          <a:p>
            <a:pPr>
              <a:buFont typeface="Arial" panose="020B0604020202020204" pitchFamily="34" charset="0"/>
              <a:buChar char="•"/>
            </a:pPr>
            <a:r>
              <a:rPr lang="en-US" sz="2400" dirty="0"/>
              <a:t>More efficient environmental review process</a:t>
            </a:r>
          </a:p>
          <a:p>
            <a:pPr lvl="2">
              <a:buFont typeface="Arial" panose="020B0604020202020204" pitchFamily="34" charset="0"/>
              <a:buChar char="•"/>
            </a:pPr>
            <a:r>
              <a:rPr lang="en-US" sz="2400" dirty="0"/>
              <a:t>Time and cost savings by eliminating a layer of review</a:t>
            </a:r>
          </a:p>
          <a:p>
            <a:pPr lvl="2">
              <a:buFont typeface="Arial" panose="020B0604020202020204" pitchFamily="34" charset="0"/>
              <a:buChar char="•"/>
            </a:pPr>
            <a:r>
              <a:rPr lang="en-US" sz="2400" dirty="0"/>
              <a:t>Provides for more direct, efficient consultation between State and others</a:t>
            </a:r>
          </a:p>
          <a:p>
            <a:pPr lvl="2">
              <a:buFont typeface="Arial" panose="020B0604020202020204" pitchFamily="34" charset="0"/>
              <a:buChar char="•"/>
            </a:pPr>
            <a:r>
              <a:rPr lang="en-US" sz="2400" dirty="0"/>
              <a:t>Streamline the Environmental Process-while still meeting environmental protection standards.</a:t>
            </a:r>
          </a:p>
          <a:p>
            <a:pPr>
              <a:buFont typeface="Arial" panose="020B0604020202020204" pitchFamily="34" charset="0"/>
              <a:buChar char="•"/>
            </a:pPr>
            <a:r>
              <a:rPr lang="en-US" sz="2400" dirty="0"/>
              <a:t>State DOT is the “decision-maker”</a:t>
            </a:r>
          </a:p>
          <a:p>
            <a:pPr marL="0" indent="0">
              <a:buNone/>
            </a:pPr>
            <a:endParaRPr lang="en-US" sz="3400" dirty="0"/>
          </a:p>
          <a:p>
            <a:endParaRPr lang="en-US" dirty="0"/>
          </a:p>
        </p:txBody>
      </p:sp>
    </p:spTree>
    <p:extLst>
      <p:ext uri="{BB962C8B-B14F-4D97-AF65-F5344CB8AC3E}">
        <p14:creationId xmlns:p14="http://schemas.microsoft.com/office/powerpoint/2010/main" val="39164866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58EC-7681-4F12-9DAE-9D55A5F0A039}"/>
              </a:ext>
            </a:extLst>
          </p:cNvPr>
          <p:cNvSpPr>
            <a:spLocks noGrp="1"/>
          </p:cNvSpPr>
          <p:nvPr>
            <p:ph type="title"/>
          </p:nvPr>
        </p:nvSpPr>
        <p:spPr/>
        <p:txBody>
          <a:bodyPr>
            <a:normAutofit/>
          </a:bodyPr>
          <a:lstStyle/>
          <a:p>
            <a:r>
              <a:rPr lang="en-US" sz="3600" dirty="0"/>
              <a:t>Benefits of Assignment</a:t>
            </a:r>
          </a:p>
        </p:txBody>
      </p:sp>
      <p:sp>
        <p:nvSpPr>
          <p:cNvPr id="3" name="Content Placeholder 2">
            <a:extLst>
              <a:ext uri="{FF2B5EF4-FFF2-40B4-BE49-F238E27FC236}">
                <a16:creationId xmlns:a16="http://schemas.microsoft.com/office/drawing/2014/main" id="{25631E0B-7F5B-4AFD-9814-B0C7F29F5779}"/>
              </a:ext>
            </a:extLst>
          </p:cNvPr>
          <p:cNvSpPr>
            <a:spLocks noGrp="1"/>
          </p:cNvSpPr>
          <p:nvPr>
            <p:ph idx="1"/>
          </p:nvPr>
        </p:nvSpPr>
        <p:spPr>
          <a:xfrm>
            <a:off x="1024128" y="1562470"/>
            <a:ext cx="9720073" cy="4746890"/>
          </a:xfrm>
        </p:spPr>
        <p:txBody>
          <a:bodyPr>
            <a:normAutofit fontScale="92500" lnSpcReduction="10000"/>
          </a:bodyPr>
          <a:lstStyle/>
          <a:p>
            <a:pPr>
              <a:lnSpc>
                <a:spcPct val="100000"/>
              </a:lnSpc>
              <a:spcBef>
                <a:spcPts val="0"/>
              </a:spcBef>
              <a:spcAft>
                <a:spcPts val="0"/>
              </a:spcAft>
              <a:buFont typeface="Arial" panose="020B0604020202020204" pitchFamily="34" charset="0"/>
              <a:buChar char="•"/>
            </a:pPr>
            <a:r>
              <a:rPr lang="en-US" sz="2600" dirty="0"/>
              <a:t>MaineDOT has professional and experienced staff to carry out the required environmental analysis.   A training plan for environment staff and MaineDOT will be maintained. </a:t>
            </a:r>
          </a:p>
          <a:p>
            <a:pPr indent="0">
              <a:lnSpc>
                <a:spcPct val="110000"/>
              </a:lnSpc>
              <a:spcBef>
                <a:spcPts val="0"/>
              </a:spcBef>
              <a:spcAft>
                <a:spcPts val="0"/>
              </a:spcAft>
              <a:buNone/>
            </a:pPr>
            <a:endParaRPr lang="en-US" sz="2600" dirty="0"/>
          </a:p>
          <a:p>
            <a:pPr>
              <a:lnSpc>
                <a:spcPct val="110000"/>
              </a:lnSpc>
              <a:spcBef>
                <a:spcPts val="0"/>
              </a:spcBef>
              <a:spcAft>
                <a:spcPts val="0"/>
              </a:spcAft>
              <a:buFont typeface="Arial" panose="020B0604020202020204" pitchFamily="34" charset="0"/>
              <a:buChar char="•"/>
            </a:pPr>
            <a:r>
              <a:rPr lang="en-US" sz="2600" dirty="0"/>
              <a:t>MaineDOT is already performing the reviews today.</a:t>
            </a:r>
          </a:p>
          <a:p>
            <a:pPr indent="0">
              <a:lnSpc>
                <a:spcPct val="110000"/>
              </a:lnSpc>
              <a:spcBef>
                <a:spcPts val="0"/>
              </a:spcBef>
              <a:spcAft>
                <a:spcPts val="0"/>
              </a:spcAft>
              <a:buNone/>
            </a:pPr>
            <a:endParaRPr lang="en-US" sz="2600" dirty="0"/>
          </a:p>
          <a:p>
            <a:pPr>
              <a:lnSpc>
                <a:spcPct val="110000"/>
              </a:lnSpc>
              <a:spcBef>
                <a:spcPts val="0"/>
              </a:spcBef>
              <a:spcAft>
                <a:spcPts val="0"/>
              </a:spcAft>
              <a:buFont typeface="Arial" panose="020B0604020202020204" pitchFamily="34" charset="0"/>
              <a:buChar char="•"/>
            </a:pPr>
            <a:r>
              <a:rPr lang="en-US" sz="2600" dirty="0"/>
              <a:t>MaineDOT/FHWA have one lawsuit under NEPA in the past 10 years (EA). MaineDOT does not expect Assignment will result in a higher degree of challenges.</a:t>
            </a:r>
          </a:p>
          <a:p>
            <a:pPr indent="0">
              <a:lnSpc>
                <a:spcPct val="110000"/>
              </a:lnSpc>
              <a:spcBef>
                <a:spcPts val="0"/>
              </a:spcBef>
              <a:spcAft>
                <a:spcPts val="0"/>
              </a:spcAft>
              <a:buNone/>
            </a:pPr>
            <a:endParaRPr lang="en-US" sz="2600" dirty="0"/>
          </a:p>
          <a:p>
            <a:pPr>
              <a:lnSpc>
                <a:spcPct val="110000"/>
              </a:lnSpc>
              <a:spcBef>
                <a:spcPts val="0"/>
              </a:spcBef>
              <a:spcAft>
                <a:spcPts val="0"/>
              </a:spcAft>
              <a:buFont typeface="Arial" panose="020B0604020202020204" pitchFamily="34" charset="0"/>
              <a:buChar char="•"/>
            </a:pPr>
            <a:r>
              <a:rPr lang="en-US" sz="2600" dirty="0"/>
              <a:t>The risk to MaineDOT in losing a lawsuit is project stoppage, just as it would be with FHWA. In addition, cost to defend a lawsuit is federal reimbursable as a project cost.</a:t>
            </a:r>
          </a:p>
          <a:p>
            <a:pPr marL="0" indent="0">
              <a:lnSpc>
                <a:spcPct val="110000"/>
              </a:lnSpc>
              <a:spcBef>
                <a:spcPts val="0"/>
              </a:spcBef>
              <a:spcAft>
                <a:spcPts val="0"/>
              </a:spcAft>
              <a:buNone/>
            </a:pPr>
            <a:endParaRPr lang="en-US" sz="2600" dirty="0"/>
          </a:p>
          <a:p>
            <a:endParaRPr lang="en-US" dirty="0"/>
          </a:p>
        </p:txBody>
      </p:sp>
    </p:spTree>
    <p:extLst>
      <p:ext uri="{BB962C8B-B14F-4D97-AF65-F5344CB8AC3E}">
        <p14:creationId xmlns:p14="http://schemas.microsoft.com/office/powerpoint/2010/main" val="37578765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7B67-B4D9-4AAE-8361-B822ADC3D495}"/>
              </a:ext>
            </a:extLst>
          </p:cNvPr>
          <p:cNvSpPr>
            <a:spLocks noGrp="1"/>
          </p:cNvSpPr>
          <p:nvPr>
            <p:ph type="title"/>
          </p:nvPr>
        </p:nvSpPr>
        <p:spPr/>
        <p:txBody>
          <a:bodyPr>
            <a:normAutofit/>
          </a:bodyPr>
          <a:lstStyle/>
          <a:p>
            <a:r>
              <a:rPr lang="en-US" sz="3600" dirty="0"/>
              <a:t>NEPA </a:t>
            </a:r>
            <a:r>
              <a:rPr lang="en-US" sz="3600" dirty="0" err="1"/>
              <a:t>ASsignment</a:t>
            </a:r>
            <a:r>
              <a:rPr lang="en-US" sz="3600" dirty="0"/>
              <a:t> Responsibilities</a:t>
            </a:r>
          </a:p>
        </p:txBody>
      </p:sp>
      <p:sp>
        <p:nvSpPr>
          <p:cNvPr id="3" name="Content Placeholder 2">
            <a:extLst>
              <a:ext uri="{FF2B5EF4-FFF2-40B4-BE49-F238E27FC236}">
                <a16:creationId xmlns:a16="http://schemas.microsoft.com/office/drawing/2014/main" id="{BFD59BB6-FBA7-497A-99B5-4BA8D05FDC73}"/>
              </a:ext>
            </a:extLst>
          </p:cNvPr>
          <p:cNvSpPr>
            <a:spLocks noGrp="1"/>
          </p:cNvSpPr>
          <p:nvPr>
            <p:ph idx="1"/>
          </p:nvPr>
        </p:nvSpPr>
        <p:spPr>
          <a:xfrm>
            <a:off x="762001" y="1619250"/>
            <a:ext cx="7962900" cy="4690110"/>
          </a:xfrm>
        </p:spPr>
        <p:txBody>
          <a:bodyPr>
            <a:normAutofit fontScale="85000" lnSpcReduction="20000"/>
          </a:bodyPr>
          <a:lstStyle/>
          <a:p>
            <a:r>
              <a:rPr lang="en-US" sz="2000" dirty="0"/>
              <a:t>MaineDOT will assume</a:t>
            </a:r>
          </a:p>
          <a:p>
            <a:pPr lvl="1">
              <a:buFont typeface="Arial" panose="020B0604020202020204" pitchFamily="34" charset="0"/>
              <a:buChar char="•"/>
            </a:pPr>
            <a:r>
              <a:rPr lang="en-US" sz="2000" dirty="0"/>
              <a:t>Section 7 of the Endangered Species Act Consultation (direct consultation with USFWS and NOAA)</a:t>
            </a:r>
          </a:p>
          <a:p>
            <a:pPr lvl="1">
              <a:buFont typeface="Arial" panose="020B0604020202020204" pitchFamily="34" charset="0"/>
              <a:buChar char="•"/>
            </a:pPr>
            <a:r>
              <a:rPr lang="en-US" sz="2000" dirty="0"/>
              <a:t>Section 106 of the National Historic Preservation Act Consultation</a:t>
            </a:r>
          </a:p>
          <a:p>
            <a:pPr lvl="1">
              <a:buFont typeface="Arial" panose="020B0604020202020204" pitchFamily="34" charset="0"/>
              <a:buChar char="•"/>
            </a:pPr>
            <a:r>
              <a:rPr lang="en-US" sz="2000" dirty="0"/>
              <a:t>Section 4(f) of the U.S. DOT Act determinations (Parks, recreation lands, wildlife refuges and historic sites)</a:t>
            </a:r>
          </a:p>
          <a:p>
            <a:pPr lvl="1">
              <a:buFont typeface="Arial" panose="020B0604020202020204" pitchFamily="34" charset="0"/>
              <a:buChar char="•"/>
            </a:pPr>
            <a:r>
              <a:rPr lang="en-US" sz="2000" dirty="0"/>
              <a:t>Section 404 of the Clean Water Act</a:t>
            </a:r>
          </a:p>
          <a:p>
            <a:pPr lvl="1">
              <a:buFont typeface="Arial" panose="020B0604020202020204" pitchFamily="34" charset="0"/>
              <a:buChar char="•"/>
            </a:pPr>
            <a:r>
              <a:rPr lang="en-US" sz="2000" dirty="0"/>
              <a:t>All other environmental regulations, Executive Orders, etc. covered under the NEPA Umbrella</a:t>
            </a:r>
          </a:p>
          <a:p>
            <a:pPr marL="128016" lvl="1" indent="0">
              <a:buNone/>
            </a:pPr>
            <a:endParaRPr lang="en-US" sz="2000" dirty="0"/>
          </a:p>
          <a:p>
            <a:pPr marL="128016" lvl="1" indent="0">
              <a:buNone/>
            </a:pPr>
            <a:r>
              <a:rPr lang="en-US" sz="2000" dirty="0"/>
              <a:t>MaineDOT acts as the lead agency for environmental review</a:t>
            </a:r>
          </a:p>
          <a:p>
            <a:pPr lvl="1">
              <a:buFont typeface="Arial" panose="020B0604020202020204" pitchFamily="34" charset="0"/>
              <a:buChar char="•"/>
            </a:pPr>
            <a:r>
              <a:rPr lang="en-US" sz="2000" dirty="0"/>
              <a:t>MaineDOT can not ask FHWA for project-specific assistance with NEPA </a:t>
            </a:r>
          </a:p>
          <a:p>
            <a:pPr lvl="1">
              <a:buFont typeface="Arial" panose="020B0604020202020204" pitchFamily="34" charset="0"/>
              <a:buChar char="•"/>
            </a:pPr>
            <a:r>
              <a:rPr lang="en-US" sz="2000" dirty="0"/>
              <a:t>MaineDOT leads interagency coordination without FHWA</a:t>
            </a:r>
          </a:p>
          <a:p>
            <a:pPr lvl="1">
              <a:buFont typeface="Arial" panose="020B0604020202020204" pitchFamily="34" charset="0"/>
              <a:buChar char="•"/>
            </a:pPr>
            <a:r>
              <a:rPr lang="en-US" sz="2000" dirty="0"/>
              <a:t>MaineDOT is the decision-maker</a:t>
            </a:r>
          </a:p>
          <a:p>
            <a:pPr marL="128016" lvl="1" indent="0">
              <a:buNone/>
            </a:pPr>
            <a:endParaRPr lang="en-US" sz="2000" dirty="0"/>
          </a:p>
          <a:p>
            <a:pPr marL="128016" lvl="1" indent="0">
              <a:buNone/>
            </a:pPr>
            <a:r>
              <a:rPr lang="en-US" sz="2000" dirty="0"/>
              <a:t>MaineDOT will be legally responsible and liable for all NEPA decisions.  (This is not a  universal waiver of all the state’s immunity, it is limited to transportation projects in the NEPA Assignment program)</a:t>
            </a:r>
          </a:p>
          <a:p>
            <a:pPr marL="128016" lvl="1" indent="0">
              <a:buNone/>
            </a:pPr>
            <a:endParaRPr lang="en-US" sz="2000" dirty="0"/>
          </a:p>
          <a:p>
            <a:pPr lvl="1">
              <a:buFont typeface="Arial" panose="020B0604020202020204" pitchFamily="34" charset="0"/>
              <a:buChar char="•"/>
            </a:pPr>
            <a:endParaRPr lang="en-US" sz="2000" dirty="0"/>
          </a:p>
          <a:p>
            <a:pPr marL="128016" lvl="1" indent="0">
              <a:buNone/>
            </a:pPr>
            <a:endParaRPr lang="en-US" sz="2000" dirty="0"/>
          </a:p>
          <a:p>
            <a:pPr lvl="1"/>
            <a:endParaRPr lang="en-US" sz="1600" dirty="0"/>
          </a:p>
        </p:txBody>
      </p:sp>
      <p:pic>
        <p:nvPicPr>
          <p:cNvPr id="4" name="Picture 3">
            <a:extLst>
              <a:ext uri="{FF2B5EF4-FFF2-40B4-BE49-F238E27FC236}">
                <a16:creationId xmlns:a16="http://schemas.microsoft.com/office/drawing/2014/main" id="{97357D5B-B6B4-4F9D-A729-3DBBB730962F}"/>
              </a:ext>
            </a:extLst>
          </p:cNvPr>
          <p:cNvPicPr>
            <a:picLocks noChangeAspect="1"/>
          </p:cNvPicPr>
          <p:nvPr/>
        </p:nvPicPr>
        <p:blipFill>
          <a:blip r:embed="rId3"/>
          <a:stretch>
            <a:fillRect/>
          </a:stretch>
        </p:blipFill>
        <p:spPr>
          <a:xfrm>
            <a:off x="8514189" y="2360771"/>
            <a:ext cx="3474547" cy="2759870"/>
          </a:xfrm>
          <a:prstGeom prst="rect">
            <a:avLst/>
          </a:prstGeom>
        </p:spPr>
      </p:pic>
    </p:spTree>
    <p:extLst>
      <p:ext uri="{BB962C8B-B14F-4D97-AF65-F5344CB8AC3E}">
        <p14:creationId xmlns:p14="http://schemas.microsoft.com/office/powerpoint/2010/main" val="35402051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5DBF-46CC-48BE-846B-25BF1578D2B9}"/>
              </a:ext>
            </a:extLst>
          </p:cNvPr>
          <p:cNvSpPr>
            <a:spLocks noGrp="1"/>
          </p:cNvSpPr>
          <p:nvPr>
            <p:ph type="title"/>
          </p:nvPr>
        </p:nvSpPr>
        <p:spPr/>
        <p:txBody>
          <a:bodyPr>
            <a:normAutofit/>
          </a:bodyPr>
          <a:lstStyle/>
          <a:p>
            <a:r>
              <a:rPr lang="en-US" sz="3600" dirty="0"/>
              <a:t>NEPA Assignment Responsibilities</a:t>
            </a:r>
          </a:p>
        </p:txBody>
      </p:sp>
      <p:sp>
        <p:nvSpPr>
          <p:cNvPr id="3" name="Content Placeholder 2">
            <a:extLst>
              <a:ext uri="{FF2B5EF4-FFF2-40B4-BE49-F238E27FC236}">
                <a16:creationId xmlns:a16="http://schemas.microsoft.com/office/drawing/2014/main" id="{E7631ACB-FFF0-4F22-8E03-9D2F50EDC61E}"/>
              </a:ext>
            </a:extLst>
          </p:cNvPr>
          <p:cNvSpPr>
            <a:spLocks noGrp="1"/>
          </p:cNvSpPr>
          <p:nvPr>
            <p:ph idx="1"/>
          </p:nvPr>
        </p:nvSpPr>
        <p:spPr>
          <a:xfrm>
            <a:off x="1024128" y="1633491"/>
            <a:ext cx="9720073" cy="4675869"/>
          </a:xfrm>
        </p:spPr>
        <p:txBody>
          <a:bodyPr>
            <a:normAutofit fontScale="92500" lnSpcReduction="10000"/>
          </a:bodyPr>
          <a:lstStyle/>
          <a:p>
            <a:pPr marL="0" indent="0">
              <a:buNone/>
            </a:pPr>
            <a:r>
              <a:rPr lang="en-US" sz="2800" u="sng" dirty="0"/>
              <a:t>MaineDOT must</a:t>
            </a:r>
            <a:r>
              <a:rPr lang="en-US" sz="2800" dirty="0"/>
              <a:t>: </a:t>
            </a:r>
          </a:p>
          <a:p>
            <a:pPr>
              <a:buFont typeface="Arial" panose="020B0604020202020204" pitchFamily="34" charset="0"/>
              <a:buChar char="•"/>
            </a:pPr>
            <a:r>
              <a:rPr lang="en-US" sz="2400" dirty="0"/>
              <a:t>Maintain appropriate technical and managerial expertise </a:t>
            </a:r>
          </a:p>
          <a:p>
            <a:pPr>
              <a:buFont typeface="Arial" panose="020B0604020202020204" pitchFamily="34" charset="0"/>
              <a:buChar char="•"/>
            </a:pPr>
            <a:r>
              <a:rPr lang="en-US" sz="2400" dirty="0"/>
              <a:t>Maintain adequate financial and staff resources </a:t>
            </a:r>
          </a:p>
          <a:p>
            <a:pPr>
              <a:buFont typeface="Arial" panose="020B0604020202020204" pitchFamily="34" charset="0"/>
              <a:buChar char="•"/>
            </a:pPr>
            <a:r>
              <a:rPr lang="en-US" sz="2400" dirty="0"/>
              <a:t>Demonstrate the capacity to perform the responsibilities</a:t>
            </a:r>
          </a:p>
          <a:p>
            <a:pPr>
              <a:buFont typeface="Arial" panose="020B0604020202020204" pitchFamily="34" charset="0"/>
              <a:buChar char="•"/>
            </a:pPr>
            <a:r>
              <a:rPr lang="en-US" sz="2400" dirty="0"/>
              <a:t>Document all decisions and maintain records </a:t>
            </a:r>
          </a:p>
          <a:p>
            <a:pPr lvl="2">
              <a:buFont typeface="Arial" panose="020B0604020202020204" pitchFamily="34" charset="0"/>
              <a:buChar char="•"/>
            </a:pPr>
            <a:r>
              <a:rPr lang="en-US" sz="2400" dirty="0"/>
              <a:t>Ensure actions are tracked and accounted for</a:t>
            </a:r>
          </a:p>
          <a:p>
            <a:pPr>
              <a:buFont typeface="Arial" panose="020B0604020202020204" pitchFamily="34" charset="0"/>
              <a:buChar char="•"/>
            </a:pPr>
            <a:r>
              <a:rPr lang="en-US" sz="2400" dirty="0"/>
              <a:t>Train MaineDOT staff in all Bureaus</a:t>
            </a:r>
          </a:p>
          <a:p>
            <a:pPr>
              <a:buFont typeface="Arial" panose="020B0604020202020204" pitchFamily="34" charset="0"/>
              <a:buChar char="•"/>
            </a:pPr>
            <a:r>
              <a:rPr lang="en-US" sz="2400" dirty="0"/>
              <a:t>Report CE determinations and NEPA decisions to FHWA </a:t>
            </a:r>
          </a:p>
          <a:p>
            <a:pPr>
              <a:buFont typeface="Arial" panose="020B0604020202020204" pitchFamily="34" charset="0"/>
              <a:buChar char="•"/>
            </a:pPr>
            <a:r>
              <a:rPr lang="en-US" sz="2400" dirty="0"/>
              <a:t>Perform QA/QC and self-assessments </a:t>
            </a:r>
          </a:p>
          <a:p>
            <a:pPr>
              <a:buFont typeface="Arial" panose="020B0604020202020204" pitchFamily="34" charset="0"/>
              <a:buChar char="•"/>
            </a:pPr>
            <a:r>
              <a:rPr lang="en-US" sz="2400" dirty="0"/>
              <a:t>Coordinate with FHWA monitoring and audits </a:t>
            </a:r>
          </a:p>
          <a:p>
            <a:endParaRPr lang="en-US" sz="1200" dirty="0"/>
          </a:p>
          <a:p>
            <a:endParaRPr lang="en-US" dirty="0"/>
          </a:p>
          <a:p>
            <a:endParaRPr lang="en-US" dirty="0"/>
          </a:p>
        </p:txBody>
      </p:sp>
    </p:spTree>
    <p:extLst>
      <p:ext uri="{BB962C8B-B14F-4D97-AF65-F5344CB8AC3E}">
        <p14:creationId xmlns:p14="http://schemas.microsoft.com/office/powerpoint/2010/main" val="1621274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902B-C883-4D97-A624-C229EFEC6E6B}"/>
              </a:ext>
            </a:extLst>
          </p:cNvPr>
          <p:cNvSpPr>
            <a:spLocks noGrp="1"/>
          </p:cNvSpPr>
          <p:nvPr>
            <p:ph type="title"/>
          </p:nvPr>
        </p:nvSpPr>
        <p:spPr>
          <a:xfrm>
            <a:off x="1024127" y="274320"/>
            <a:ext cx="10472547" cy="1463040"/>
          </a:xfrm>
        </p:spPr>
        <p:txBody>
          <a:bodyPr>
            <a:normAutofit/>
          </a:bodyPr>
          <a:lstStyle/>
          <a:p>
            <a:r>
              <a:rPr lang="en-US" sz="3600" dirty="0"/>
              <a:t>NEPA Assignment Responsibilities</a:t>
            </a:r>
          </a:p>
        </p:txBody>
      </p:sp>
      <p:sp>
        <p:nvSpPr>
          <p:cNvPr id="3" name="Content Placeholder 2">
            <a:extLst>
              <a:ext uri="{FF2B5EF4-FFF2-40B4-BE49-F238E27FC236}">
                <a16:creationId xmlns:a16="http://schemas.microsoft.com/office/drawing/2014/main" id="{DD83BABE-44BA-404C-9C9E-2EA23C246527}"/>
              </a:ext>
            </a:extLst>
          </p:cNvPr>
          <p:cNvSpPr>
            <a:spLocks noGrp="1"/>
          </p:cNvSpPr>
          <p:nvPr>
            <p:ph idx="1"/>
          </p:nvPr>
        </p:nvSpPr>
        <p:spPr>
          <a:xfrm>
            <a:off x="1024128" y="1606858"/>
            <a:ext cx="9720073" cy="4702502"/>
          </a:xfrm>
        </p:spPr>
        <p:txBody>
          <a:bodyPr>
            <a:normAutofit fontScale="85000" lnSpcReduction="20000"/>
          </a:bodyPr>
          <a:lstStyle/>
          <a:p>
            <a:pPr marL="128016" lvl="1" indent="0">
              <a:buNone/>
            </a:pPr>
            <a:r>
              <a:rPr lang="en-US" sz="3400" u="sng" dirty="0"/>
              <a:t>FHWA retains</a:t>
            </a:r>
            <a:r>
              <a:rPr lang="en-US" sz="2800" dirty="0"/>
              <a:t>:</a:t>
            </a:r>
          </a:p>
          <a:p>
            <a:pPr marL="128016" lvl="1" indent="0">
              <a:buNone/>
            </a:pPr>
            <a:endParaRPr lang="en-US" sz="2800" dirty="0"/>
          </a:p>
          <a:p>
            <a:pPr marL="0" lvl="1">
              <a:buFont typeface="Arial" panose="020B0604020202020204" pitchFamily="34" charset="0"/>
              <a:buChar char="•"/>
            </a:pPr>
            <a:r>
              <a:rPr lang="en-US" sz="2800" dirty="0"/>
              <a:t>Project level air quality conformity determinations (unlisted CE/EA/EIS). </a:t>
            </a:r>
          </a:p>
          <a:p>
            <a:pPr>
              <a:buFont typeface="Arial" panose="020B0604020202020204" pitchFamily="34" charset="0"/>
              <a:buChar char="•"/>
            </a:pPr>
            <a:r>
              <a:rPr lang="en-US" sz="2800" dirty="0"/>
              <a:t>Government-to-Government Tribal consultation</a:t>
            </a:r>
          </a:p>
          <a:p>
            <a:pPr>
              <a:buFont typeface="Arial" panose="020B0604020202020204" pitchFamily="34" charset="0"/>
              <a:buChar char="•"/>
            </a:pPr>
            <a:r>
              <a:rPr lang="en-US" sz="2800" dirty="0"/>
              <a:t>USDOT responsibilities for statewide and metropolitan planning (23 CFR 450)</a:t>
            </a:r>
          </a:p>
          <a:p>
            <a:pPr>
              <a:buFont typeface="Arial" panose="020B0604020202020204" pitchFamily="34" charset="0"/>
              <a:buChar char="•"/>
            </a:pPr>
            <a:r>
              <a:rPr lang="en-US" sz="2800" dirty="0"/>
              <a:t>Projects that cross international or State lines </a:t>
            </a:r>
          </a:p>
          <a:p>
            <a:pPr>
              <a:buFont typeface="Arial" panose="020B0604020202020204" pitchFamily="34" charset="0"/>
              <a:buChar char="•"/>
            </a:pPr>
            <a:r>
              <a:rPr lang="en-US" sz="2800" dirty="0"/>
              <a:t>Projects excluded from Assignment in the MOU</a:t>
            </a:r>
          </a:p>
          <a:p>
            <a:pPr marL="0" lvl="1" indent="0">
              <a:spcBef>
                <a:spcPts val="1200"/>
              </a:spcBef>
              <a:spcAft>
                <a:spcPts val="200"/>
              </a:spcAft>
              <a:buFont typeface="Arial" panose="020B0604020202020204" pitchFamily="34" charset="0"/>
              <a:buChar char="•"/>
            </a:pPr>
            <a:r>
              <a:rPr lang="en-US" sz="2800" dirty="0"/>
              <a:t>Program Technical assistance and policy interpretation</a:t>
            </a:r>
          </a:p>
          <a:p>
            <a:pPr marL="0" lvl="1" indent="0">
              <a:spcBef>
                <a:spcPts val="1200"/>
              </a:spcBef>
              <a:spcAft>
                <a:spcPts val="200"/>
              </a:spcAft>
              <a:buFont typeface="Arial" panose="020B0604020202020204" pitchFamily="34" charset="0"/>
              <a:buChar char="•"/>
            </a:pPr>
            <a:r>
              <a:rPr lang="en-US" sz="2800" dirty="0"/>
              <a:t>Auditing and monitoring role for Assignment Program </a:t>
            </a:r>
          </a:p>
          <a:p>
            <a:pPr lvl="2">
              <a:spcBef>
                <a:spcPts val="1200"/>
              </a:spcBef>
              <a:spcAft>
                <a:spcPts val="200"/>
              </a:spcAft>
              <a:buFont typeface="Arial" panose="020B0604020202020204" pitchFamily="34" charset="0"/>
              <a:buChar char="•"/>
            </a:pPr>
            <a:r>
              <a:rPr lang="en-US" sz="2800" dirty="0"/>
              <a:t>An annual audit for the first 4 years</a:t>
            </a:r>
          </a:p>
          <a:p>
            <a:pPr lvl="2">
              <a:spcBef>
                <a:spcPts val="1200"/>
              </a:spcBef>
              <a:spcAft>
                <a:spcPts val="200"/>
              </a:spcAft>
              <a:buFont typeface="Arial" panose="020B0604020202020204" pitchFamily="34" charset="0"/>
              <a:buChar char="•"/>
            </a:pPr>
            <a:r>
              <a:rPr lang="en-US" sz="2800" dirty="0"/>
              <a:t>Process and Program reviews</a:t>
            </a:r>
          </a:p>
          <a:p>
            <a:pPr>
              <a:buFont typeface="Arial" panose="020B0604020202020204" pitchFamily="34" charset="0"/>
              <a:buChar char="•"/>
            </a:pPr>
            <a:endParaRPr lang="en-US" sz="2000" dirty="0"/>
          </a:p>
          <a:p>
            <a:endParaRPr lang="en-US" sz="1400" dirty="0"/>
          </a:p>
          <a:p>
            <a:endParaRPr lang="en-US" dirty="0"/>
          </a:p>
        </p:txBody>
      </p:sp>
    </p:spTree>
    <p:extLst>
      <p:ext uri="{BB962C8B-B14F-4D97-AF65-F5344CB8AC3E}">
        <p14:creationId xmlns:p14="http://schemas.microsoft.com/office/powerpoint/2010/main" val="3540181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ED3B-5E44-42C3-BB44-7D9F2F92F0B5}"/>
              </a:ext>
            </a:extLst>
          </p:cNvPr>
          <p:cNvSpPr>
            <a:spLocks noGrp="1"/>
          </p:cNvSpPr>
          <p:nvPr>
            <p:ph type="title"/>
          </p:nvPr>
        </p:nvSpPr>
        <p:spPr>
          <a:xfrm>
            <a:off x="603682" y="274320"/>
            <a:ext cx="10750857" cy="1463040"/>
          </a:xfrm>
        </p:spPr>
        <p:txBody>
          <a:bodyPr>
            <a:normAutofit/>
          </a:bodyPr>
          <a:lstStyle/>
          <a:p>
            <a:r>
              <a:rPr lang="en-US" sz="3600" dirty="0"/>
              <a:t>Assignment MOU</a:t>
            </a:r>
          </a:p>
        </p:txBody>
      </p:sp>
      <p:sp>
        <p:nvSpPr>
          <p:cNvPr id="3" name="Content Placeholder 2">
            <a:extLst>
              <a:ext uri="{FF2B5EF4-FFF2-40B4-BE49-F238E27FC236}">
                <a16:creationId xmlns:a16="http://schemas.microsoft.com/office/drawing/2014/main" id="{25FB1365-FBF9-4426-B8BC-1192E93FC7C6}"/>
              </a:ext>
            </a:extLst>
          </p:cNvPr>
          <p:cNvSpPr>
            <a:spLocks noGrp="1"/>
          </p:cNvSpPr>
          <p:nvPr>
            <p:ph idx="1"/>
          </p:nvPr>
        </p:nvSpPr>
        <p:spPr/>
        <p:txBody>
          <a:bodyPr>
            <a:normAutofit/>
          </a:bodyPr>
          <a:lstStyle/>
          <a:p>
            <a:pPr>
              <a:buFont typeface="Arial" panose="020B0604020202020204" pitchFamily="34" charset="0"/>
              <a:buChar char="•"/>
            </a:pPr>
            <a:r>
              <a:rPr lang="en-US" sz="2400" dirty="0"/>
              <a:t>The MOU defines the range of project actions and environmental responsibilities the State assumes</a:t>
            </a:r>
          </a:p>
          <a:p>
            <a:pPr>
              <a:buFont typeface="Arial" panose="020B0604020202020204" pitchFamily="34" charset="0"/>
              <a:buChar char="•"/>
            </a:pPr>
            <a:r>
              <a:rPr lang="en-US" sz="2400" dirty="0"/>
              <a:t>MaineDOT must comply with its MOU commitments in assuming FHWA’s environmental responsibilities.</a:t>
            </a:r>
          </a:p>
        </p:txBody>
      </p:sp>
    </p:spTree>
    <p:extLst>
      <p:ext uri="{BB962C8B-B14F-4D97-AF65-F5344CB8AC3E}">
        <p14:creationId xmlns:p14="http://schemas.microsoft.com/office/powerpoint/2010/main" val="380773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3FFF-D37C-475C-9ECD-025F4D58A310}"/>
              </a:ext>
            </a:extLst>
          </p:cNvPr>
          <p:cNvSpPr>
            <a:spLocks noGrp="1"/>
          </p:cNvSpPr>
          <p:nvPr>
            <p:ph type="title"/>
          </p:nvPr>
        </p:nvSpPr>
        <p:spPr/>
        <p:txBody>
          <a:bodyPr>
            <a:normAutofit/>
          </a:bodyPr>
          <a:lstStyle/>
          <a:p>
            <a:r>
              <a:rPr lang="en-US" sz="3600" dirty="0"/>
              <a:t>Resource Agencies</a:t>
            </a:r>
          </a:p>
        </p:txBody>
      </p:sp>
      <p:sp>
        <p:nvSpPr>
          <p:cNvPr id="3" name="Content Placeholder 2">
            <a:extLst>
              <a:ext uri="{FF2B5EF4-FFF2-40B4-BE49-F238E27FC236}">
                <a16:creationId xmlns:a16="http://schemas.microsoft.com/office/drawing/2014/main" id="{30975F84-FEB1-4110-BF0C-78C7DA00931B}"/>
              </a:ext>
            </a:extLst>
          </p:cNvPr>
          <p:cNvSpPr>
            <a:spLocks noGrp="1"/>
          </p:cNvSpPr>
          <p:nvPr>
            <p:ph idx="1"/>
          </p:nvPr>
        </p:nvSpPr>
        <p:spPr/>
        <p:txBody>
          <a:bodyPr>
            <a:normAutofit/>
          </a:bodyPr>
          <a:lstStyle/>
          <a:p>
            <a:pPr>
              <a:buFont typeface="Arial" panose="020B0604020202020204" pitchFamily="34" charset="0"/>
              <a:buChar char="•"/>
            </a:pPr>
            <a:r>
              <a:rPr lang="en-US" sz="2600" dirty="0"/>
              <a:t>Resource agencies may not see much change</a:t>
            </a:r>
          </a:p>
          <a:p>
            <a:pPr marL="0" lvl="1" indent="0">
              <a:buFont typeface="Arial" panose="020B0604020202020204" pitchFamily="34" charset="0"/>
              <a:buChar char="•"/>
            </a:pPr>
            <a:r>
              <a:rPr lang="en-US" sz="2400" dirty="0"/>
              <a:t>MaineDOT already handles the program on a day-to-day basis</a:t>
            </a:r>
          </a:p>
          <a:p>
            <a:pPr>
              <a:buFont typeface="Arial" panose="020B0604020202020204" pitchFamily="34" charset="0"/>
              <a:buChar char="•"/>
            </a:pPr>
            <a:r>
              <a:rPr lang="en-US" sz="2400" dirty="0"/>
              <a:t>MaineDOT will solely become responsible and legally liable for decisions.</a:t>
            </a:r>
          </a:p>
          <a:p>
            <a:pPr>
              <a:buFont typeface="Arial" panose="020B0604020202020204" pitchFamily="34" charset="0"/>
              <a:buChar char="•"/>
            </a:pPr>
            <a:r>
              <a:rPr lang="en-US" sz="2400" dirty="0"/>
              <a:t>Processes and Agreements will be changed or addressed to reflect that MaineDOT has assumed FHWA’s responsibilities.</a:t>
            </a:r>
          </a:p>
          <a:p>
            <a:pPr>
              <a:buFont typeface="Arial" panose="020B0604020202020204" pitchFamily="34" charset="0"/>
              <a:buChar char="•"/>
            </a:pPr>
            <a:r>
              <a:rPr lang="en-US" sz="2400" dirty="0"/>
              <a:t>All requirements </a:t>
            </a:r>
            <a:r>
              <a:rPr lang="en-US" sz="2600" dirty="0"/>
              <a:t>will be addressed just as they are today.</a:t>
            </a:r>
          </a:p>
          <a:p>
            <a:endParaRPr lang="en-US" dirty="0"/>
          </a:p>
        </p:txBody>
      </p:sp>
    </p:spTree>
    <p:extLst>
      <p:ext uri="{BB962C8B-B14F-4D97-AF65-F5344CB8AC3E}">
        <p14:creationId xmlns:p14="http://schemas.microsoft.com/office/powerpoint/2010/main" val="20248493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DE6B0-509A-4B87-B0B7-D0CDB1A98013}"/>
              </a:ext>
            </a:extLst>
          </p:cNvPr>
          <p:cNvSpPr>
            <a:spLocks noGrp="1"/>
          </p:cNvSpPr>
          <p:nvPr>
            <p:ph type="title"/>
          </p:nvPr>
        </p:nvSpPr>
        <p:spPr/>
        <p:txBody>
          <a:bodyPr>
            <a:normAutofit/>
          </a:bodyPr>
          <a:lstStyle/>
          <a:p>
            <a:r>
              <a:rPr lang="en-US" sz="3600" dirty="0"/>
              <a:t>Path to Assignment</a:t>
            </a:r>
          </a:p>
        </p:txBody>
      </p:sp>
      <p:sp>
        <p:nvSpPr>
          <p:cNvPr id="3" name="Content Placeholder 2">
            <a:extLst>
              <a:ext uri="{FF2B5EF4-FFF2-40B4-BE49-F238E27FC236}">
                <a16:creationId xmlns:a16="http://schemas.microsoft.com/office/drawing/2014/main" id="{BD26C4F3-71B1-4CA2-8936-21AA160F7373}"/>
              </a:ext>
            </a:extLst>
          </p:cNvPr>
          <p:cNvSpPr>
            <a:spLocks noGrp="1"/>
          </p:cNvSpPr>
          <p:nvPr>
            <p:ph idx="1"/>
          </p:nvPr>
        </p:nvSpPr>
        <p:spPr/>
        <p:txBody>
          <a:bodyPr>
            <a:normAutofit/>
          </a:bodyPr>
          <a:lstStyle/>
          <a:p>
            <a:pPr lvl="1">
              <a:buClr>
                <a:srgbClr val="FFC000"/>
              </a:buClr>
              <a:buFont typeface="Wingdings" panose="05000000000000000000" pitchFamily="2" charset="2"/>
              <a:buChar char="ü"/>
            </a:pPr>
            <a:r>
              <a:rPr lang="en-US" sz="2600" dirty="0"/>
              <a:t>Statement of Interest </a:t>
            </a:r>
            <a:r>
              <a:rPr lang="en-US" sz="2000" dirty="0"/>
              <a:t>(submitted to FHWA on 09/14/2020)</a:t>
            </a:r>
          </a:p>
          <a:p>
            <a:pPr lvl="1">
              <a:buClr>
                <a:srgbClr val="FFC000"/>
              </a:buClr>
              <a:buFont typeface="Wingdings" panose="05000000000000000000" pitchFamily="2" charset="2"/>
              <a:buChar char="ü"/>
            </a:pPr>
            <a:r>
              <a:rPr lang="en-US" sz="2600" dirty="0"/>
              <a:t>Limited waiver of sovereign immunity </a:t>
            </a:r>
            <a:r>
              <a:rPr lang="en-US" sz="2000" dirty="0"/>
              <a:t>(23 M.R.S. 4206 (P) enacted 10/18/2021) </a:t>
            </a:r>
          </a:p>
          <a:p>
            <a:pPr lvl="1">
              <a:buFont typeface="Wingdings" panose="05000000000000000000" pitchFamily="2" charset="2"/>
              <a:buChar char="q"/>
            </a:pPr>
            <a:r>
              <a:rPr lang="en-US" sz="2600" dirty="0"/>
              <a:t>Prepare the Application, and make it available to the public (under </a:t>
            </a:r>
            <a:r>
              <a:rPr lang="en-US" sz="2600" dirty="0">
                <a:solidFill>
                  <a:schemeClr val="bg1"/>
                </a:solidFill>
              </a:rPr>
              <a:t>327)</a:t>
            </a:r>
          </a:p>
          <a:p>
            <a:pPr lvl="1">
              <a:buFont typeface="Wingdings" panose="05000000000000000000" pitchFamily="2" charset="2"/>
              <a:buChar char="q"/>
            </a:pPr>
            <a:r>
              <a:rPr lang="en-US" sz="2600" dirty="0"/>
              <a:t>Draft Assignment MOU, make available to the public</a:t>
            </a:r>
          </a:p>
          <a:p>
            <a:pPr lvl="1">
              <a:buFont typeface="Wingdings" panose="05000000000000000000" pitchFamily="2" charset="2"/>
              <a:buChar char="q"/>
            </a:pPr>
            <a:r>
              <a:rPr lang="en-US" sz="2600" dirty="0">
                <a:solidFill>
                  <a:srgbClr val="FFFF00"/>
                </a:solidFill>
              </a:rPr>
              <a:t>Update/Address existing Programmatic Agreements and processes</a:t>
            </a:r>
          </a:p>
          <a:p>
            <a:pPr lvl="1">
              <a:buFont typeface="Wingdings" panose="05000000000000000000" pitchFamily="2" charset="2"/>
              <a:buChar char="q"/>
            </a:pPr>
            <a:r>
              <a:rPr lang="en-US" sz="2600" dirty="0"/>
              <a:t>Develop auditing tools</a:t>
            </a:r>
          </a:p>
          <a:p>
            <a:pPr lvl="1">
              <a:buFont typeface="Wingdings" panose="05000000000000000000" pitchFamily="2" charset="2"/>
              <a:buChar char="q"/>
            </a:pPr>
            <a:r>
              <a:rPr lang="en-US" sz="2600" dirty="0">
                <a:solidFill>
                  <a:srgbClr val="FFFF00"/>
                </a:solidFill>
              </a:rPr>
              <a:t>Train and implement</a:t>
            </a:r>
          </a:p>
          <a:p>
            <a:endParaRPr lang="en-US" dirty="0"/>
          </a:p>
        </p:txBody>
      </p:sp>
    </p:spTree>
    <p:extLst>
      <p:ext uri="{BB962C8B-B14F-4D97-AF65-F5344CB8AC3E}">
        <p14:creationId xmlns:p14="http://schemas.microsoft.com/office/powerpoint/2010/main" val="2301178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BC8D-7ED6-4E12-B28F-7327B1422CD4}"/>
              </a:ext>
            </a:extLst>
          </p:cNvPr>
          <p:cNvSpPr>
            <a:spLocks noGrp="1"/>
          </p:cNvSpPr>
          <p:nvPr>
            <p:ph type="title"/>
          </p:nvPr>
        </p:nvSpPr>
        <p:spPr/>
        <p:txBody>
          <a:bodyPr>
            <a:normAutofit/>
          </a:bodyPr>
          <a:lstStyle/>
          <a:p>
            <a:r>
              <a:rPr lang="en-US" sz="3600" dirty="0"/>
              <a:t>AASHTO Center For Environmental Excellence</a:t>
            </a:r>
          </a:p>
        </p:txBody>
      </p:sp>
      <p:sp>
        <p:nvSpPr>
          <p:cNvPr id="3" name="Content Placeholder 2">
            <a:extLst>
              <a:ext uri="{FF2B5EF4-FFF2-40B4-BE49-F238E27FC236}">
                <a16:creationId xmlns:a16="http://schemas.microsoft.com/office/drawing/2014/main" id="{6EC7809B-C832-49A7-952B-EAE635552F55}"/>
              </a:ext>
            </a:extLst>
          </p:cNvPr>
          <p:cNvSpPr>
            <a:spLocks noGrp="1"/>
          </p:cNvSpPr>
          <p:nvPr>
            <p:ph idx="1"/>
          </p:nvPr>
        </p:nvSpPr>
        <p:spPr/>
        <p:txBody>
          <a:bodyPr>
            <a:normAutofit/>
          </a:bodyPr>
          <a:lstStyle/>
          <a:p>
            <a:r>
              <a:rPr lang="en-US" sz="1600" dirty="0">
                <a:solidFill>
                  <a:schemeClr val="bg1"/>
                </a:solidFill>
                <a:hlinkClick r:id="rId3">
                  <a:extLst>
                    <a:ext uri="{A12FA001-AC4F-418D-AE19-62706E023703}">
                      <ahyp:hlinkClr xmlns:ahyp="http://schemas.microsoft.com/office/drawing/2018/hyperlinkcolor" val="tx"/>
                    </a:ext>
                  </a:extLst>
                </a:hlinkClick>
              </a:rPr>
              <a:t>State DOTs Streamlining Project Delivery and Protecting the Environment </a:t>
            </a:r>
            <a:r>
              <a:rPr lang="en-US" sz="1600" dirty="0">
                <a:solidFill>
                  <a:srgbClr val="FFC000"/>
                </a:solidFill>
                <a:hlinkClick r:id="rId3">
                  <a:extLst>
                    <a:ext uri="{A12FA001-AC4F-418D-AE19-62706E023703}">
                      <ahyp:hlinkClr xmlns:ahyp="http://schemas.microsoft.com/office/drawing/2018/hyperlinkcolor" val="tx"/>
                    </a:ext>
                  </a:extLst>
                </a:hlinkClick>
              </a:rPr>
              <a:t>(click here to play)</a:t>
            </a:r>
          </a:p>
        </p:txBody>
      </p:sp>
      <p:pic>
        <p:nvPicPr>
          <p:cNvPr id="4" name="Picture 3">
            <a:extLst>
              <a:ext uri="{FF2B5EF4-FFF2-40B4-BE49-F238E27FC236}">
                <a16:creationId xmlns:a16="http://schemas.microsoft.com/office/drawing/2014/main" id="{AEDDB2A4-F6D9-4BBD-B6BC-075C88FF0227}"/>
              </a:ext>
            </a:extLst>
          </p:cNvPr>
          <p:cNvPicPr>
            <a:picLocks noChangeAspect="1"/>
          </p:cNvPicPr>
          <p:nvPr/>
        </p:nvPicPr>
        <p:blipFill>
          <a:blip r:embed="rId4"/>
          <a:stretch>
            <a:fillRect/>
          </a:stretch>
        </p:blipFill>
        <p:spPr>
          <a:xfrm>
            <a:off x="1171575" y="2191092"/>
            <a:ext cx="8001000" cy="4097747"/>
          </a:xfrm>
          <a:prstGeom prst="rect">
            <a:avLst/>
          </a:prstGeom>
        </p:spPr>
      </p:pic>
    </p:spTree>
    <p:extLst>
      <p:ext uri="{BB962C8B-B14F-4D97-AF65-F5344CB8AC3E}">
        <p14:creationId xmlns:p14="http://schemas.microsoft.com/office/powerpoint/2010/main" val="1407667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D34A-62A7-44D4-9819-5AB3B583F03B}"/>
              </a:ext>
            </a:extLst>
          </p:cNvPr>
          <p:cNvSpPr>
            <a:spLocks noGrp="1"/>
          </p:cNvSpPr>
          <p:nvPr>
            <p:ph type="title"/>
          </p:nvPr>
        </p:nvSpPr>
        <p:spPr/>
        <p:txBody>
          <a:bodyPr>
            <a:normAutofit/>
          </a:bodyPr>
          <a:lstStyle/>
          <a:p>
            <a:r>
              <a:rPr lang="en-US" sz="3600" dirty="0"/>
              <a:t>NEPA </a:t>
            </a:r>
            <a:r>
              <a:rPr lang="en-US" sz="3600" dirty="0" err="1"/>
              <a:t>ASsignment</a:t>
            </a:r>
            <a:r>
              <a:rPr lang="en-US" sz="3600" dirty="0"/>
              <a:t> Overview</a:t>
            </a:r>
          </a:p>
        </p:txBody>
      </p:sp>
      <p:sp>
        <p:nvSpPr>
          <p:cNvPr id="3" name="Content Placeholder 2">
            <a:extLst>
              <a:ext uri="{FF2B5EF4-FFF2-40B4-BE49-F238E27FC236}">
                <a16:creationId xmlns:a16="http://schemas.microsoft.com/office/drawing/2014/main" id="{9D242365-6F34-4922-93E4-835C9BEFD5D4}"/>
              </a:ext>
            </a:extLst>
          </p:cNvPr>
          <p:cNvSpPr>
            <a:spLocks noGrp="1"/>
          </p:cNvSpPr>
          <p:nvPr>
            <p:ph idx="1"/>
          </p:nvPr>
        </p:nvSpPr>
        <p:spPr/>
        <p:txBody>
          <a:bodyPr/>
          <a:lstStyle/>
          <a:p>
            <a:endParaRPr lang="en-US" dirty="0"/>
          </a:p>
        </p:txBody>
      </p:sp>
      <p:pic>
        <p:nvPicPr>
          <p:cNvPr id="1026" name="Picture 2" descr="Straight empty road through the countryside. Green hills, blue sky, meadow and mountains. Straight empty road through the countryside. Green hills, blue sky, meadow and mountains. Summer landscape vector illustration. highway stock illustrations">
            <a:extLst>
              <a:ext uri="{FF2B5EF4-FFF2-40B4-BE49-F238E27FC236}">
                <a16:creationId xmlns:a16="http://schemas.microsoft.com/office/drawing/2014/main" id="{2777BF3D-B350-448A-A9FD-C49F08E9E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1737360"/>
            <a:ext cx="9720074" cy="4371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C23517B-3254-4EF6-A34A-93BCF5F01E1D}"/>
              </a:ext>
            </a:extLst>
          </p:cNvPr>
          <p:cNvSpPr/>
          <p:nvPr/>
        </p:nvSpPr>
        <p:spPr>
          <a:xfrm>
            <a:off x="4317728" y="1897616"/>
            <a:ext cx="6096000" cy="2308324"/>
          </a:xfrm>
          <a:prstGeom prst="rect">
            <a:avLst/>
          </a:prstGeom>
        </p:spPr>
        <p:txBody>
          <a:bodyPr>
            <a:spAutoFit/>
          </a:bodyPr>
          <a:lstStyle/>
          <a:p>
            <a:r>
              <a:rPr lang="en-US" sz="2400" dirty="0"/>
              <a:t>What is NEPA?</a:t>
            </a:r>
          </a:p>
          <a:p>
            <a:r>
              <a:rPr lang="en-US" sz="2400" dirty="0"/>
              <a:t>What is NEPA Assignment?</a:t>
            </a:r>
          </a:p>
          <a:p>
            <a:r>
              <a:rPr lang="en-US" sz="2400" dirty="0"/>
              <a:t>Why is MaineDOT seeking Assignment?</a:t>
            </a:r>
          </a:p>
          <a:p>
            <a:r>
              <a:rPr lang="en-US" sz="2400" dirty="0"/>
              <a:t>NEPA Assignment Responsibilities</a:t>
            </a:r>
          </a:p>
          <a:p>
            <a:r>
              <a:rPr lang="en-US" sz="2400" dirty="0"/>
              <a:t>Assignment MOU</a:t>
            </a:r>
          </a:p>
          <a:p>
            <a:r>
              <a:rPr lang="en-US" sz="2400" dirty="0"/>
              <a:t>Path to NEPA Assignment</a:t>
            </a:r>
          </a:p>
        </p:txBody>
      </p:sp>
    </p:spTree>
    <p:extLst>
      <p:ext uri="{BB962C8B-B14F-4D97-AF65-F5344CB8AC3E}">
        <p14:creationId xmlns:p14="http://schemas.microsoft.com/office/powerpoint/2010/main" val="1625971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AE51-E3E1-4B9C-ACCB-E704CD046F0A}"/>
              </a:ext>
            </a:extLst>
          </p:cNvPr>
          <p:cNvSpPr>
            <a:spLocks noGrp="1"/>
          </p:cNvSpPr>
          <p:nvPr>
            <p:ph type="title"/>
          </p:nvPr>
        </p:nvSpPr>
        <p:spPr/>
        <p:txBody>
          <a:bodyPr>
            <a:normAutofit/>
          </a:bodyPr>
          <a:lstStyle/>
          <a:p>
            <a:r>
              <a:rPr lang="en-US" sz="3600" dirty="0"/>
              <a:t>MaineDOT Contacts</a:t>
            </a:r>
          </a:p>
        </p:txBody>
      </p:sp>
      <p:sp>
        <p:nvSpPr>
          <p:cNvPr id="3" name="Content Placeholder 2">
            <a:extLst>
              <a:ext uri="{FF2B5EF4-FFF2-40B4-BE49-F238E27FC236}">
                <a16:creationId xmlns:a16="http://schemas.microsoft.com/office/drawing/2014/main" id="{48189CD4-17F7-454E-A91E-74C55DAC1442}"/>
              </a:ext>
            </a:extLst>
          </p:cNvPr>
          <p:cNvSpPr>
            <a:spLocks noGrp="1"/>
          </p:cNvSpPr>
          <p:nvPr>
            <p:ph idx="1"/>
          </p:nvPr>
        </p:nvSpPr>
        <p:spPr>
          <a:xfrm>
            <a:off x="1024127" y="1737360"/>
            <a:ext cx="9720073" cy="4499462"/>
          </a:xfrm>
        </p:spPr>
        <p:txBody>
          <a:bodyPr>
            <a:normAutofit/>
          </a:bodyPr>
          <a:lstStyle/>
          <a:p>
            <a:pPr>
              <a:lnSpc>
                <a:spcPct val="100000"/>
              </a:lnSpc>
              <a:spcBef>
                <a:spcPts val="0"/>
              </a:spcBef>
              <a:spcAft>
                <a:spcPts val="0"/>
              </a:spcAft>
            </a:pPr>
            <a:r>
              <a:rPr lang="en-US" sz="2400" dirty="0">
                <a:solidFill>
                  <a:srgbClr val="FFC000"/>
                </a:solidFill>
              </a:rPr>
              <a:t>David Gardner, Environmental Office Director</a:t>
            </a:r>
          </a:p>
          <a:p>
            <a:pPr>
              <a:lnSpc>
                <a:spcPct val="100000"/>
              </a:lnSpc>
              <a:spcBef>
                <a:spcPts val="0"/>
              </a:spcBef>
              <a:spcAft>
                <a:spcPts val="0"/>
              </a:spcAft>
            </a:pPr>
            <a:r>
              <a:rPr lang="en-US" sz="2400" dirty="0">
                <a:solidFill>
                  <a:schemeClr val="bg1"/>
                </a:solidFill>
                <a:hlinkClick r:id="rId3">
                  <a:extLst>
                    <a:ext uri="{A12FA001-AC4F-418D-AE19-62706E023703}">
                      <ahyp:hlinkClr xmlns:ahyp="http://schemas.microsoft.com/office/drawing/2018/hyperlinkcolor" val="tx"/>
                    </a:ext>
                  </a:extLst>
                </a:hlinkClick>
              </a:rPr>
              <a:t>david.gardner@maine.gov</a:t>
            </a:r>
            <a:endParaRPr lang="en-US" sz="2400" dirty="0">
              <a:solidFill>
                <a:schemeClr val="bg1"/>
              </a:solidFill>
            </a:endParaRPr>
          </a:p>
          <a:p>
            <a:pPr>
              <a:lnSpc>
                <a:spcPct val="100000"/>
              </a:lnSpc>
              <a:spcBef>
                <a:spcPts val="0"/>
              </a:spcBef>
              <a:spcAft>
                <a:spcPts val="0"/>
              </a:spcAft>
            </a:pPr>
            <a:endParaRPr lang="en-US" sz="2400" dirty="0"/>
          </a:p>
          <a:p>
            <a:pPr>
              <a:lnSpc>
                <a:spcPct val="100000"/>
              </a:lnSpc>
              <a:spcBef>
                <a:spcPts val="0"/>
              </a:spcBef>
              <a:spcAft>
                <a:spcPts val="0"/>
              </a:spcAft>
            </a:pPr>
            <a:r>
              <a:rPr lang="en-US" sz="2400" dirty="0">
                <a:solidFill>
                  <a:srgbClr val="FFC000"/>
                </a:solidFill>
              </a:rPr>
              <a:t>Kristen Chamberlain, Senior Environmental Manager</a:t>
            </a:r>
          </a:p>
          <a:p>
            <a:pPr>
              <a:lnSpc>
                <a:spcPct val="100000"/>
              </a:lnSpc>
              <a:spcBef>
                <a:spcPts val="0"/>
              </a:spcBef>
              <a:spcAft>
                <a:spcPts val="0"/>
              </a:spcAft>
            </a:pPr>
            <a:r>
              <a:rPr lang="en-US" sz="2400" dirty="0">
                <a:solidFill>
                  <a:schemeClr val="bg1"/>
                </a:solidFill>
                <a:hlinkClick r:id="rId4">
                  <a:extLst>
                    <a:ext uri="{A12FA001-AC4F-418D-AE19-62706E023703}">
                      <ahyp:hlinkClr xmlns:ahyp="http://schemas.microsoft.com/office/drawing/2018/hyperlinkcolor" val="tx"/>
                    </a:ext>
                  </a:extLst>
                </a:hlinkClick>
              </a:rPr>
              <a:t>kristen.chamberlain@maine.gov</a:t>
            </a:r>
            <a:endParaRPr lang="en-US" sz="2400" dirty="0">
              <a:solidFill>
                <a:schemeClr val="bg1"/>
              </a:solidFill>
            </a:endParaRPr>
          </a:p>
          <a:p>
            <a:pPr>
              <a:lnSpc>
                <a:spcPct val="100000"/>
              </a:lnSpc>
              <a:spcBef>
                <a:spcPts val="0"/>
              </a:spcBef>
              <a:spcAft>
                <a:spcPts val="0"/>
              </a:spcAft>
            </a:pPr>
            <a:endParaRPr lang="en-US" sz="2400" dirty="0">
              <a:solidFill>
                <a:schemeClr val="bg1"/>
              </a:solidFill>
            </a:endParaRPr>
          </a:p>
          <a:p>
            <a:pPr>
              <a:lnSpc>
                <a:spcPct val="100000"/>
              </a:lnSpc>
              <a:spcBef>
                <a:spcPts val="0"/>
              </a:spcBef>
              <a:spcAft>
                <a:spcPts val="0"/>
              </a:spcAft>
            </a:pPr>
            <a:r>
              <a:rPr lang="en-US" sz="2400" dirty="0">
                <a:solidFill>
                  <a:srgbClr val="FFC000"/>
                </a:solidFill>
              </a:rPr>
              <a:t>Sierra Millay, Environmental Specialist</a:t>
            </a:r>
          </a:p>
          <a:p>
            <a:pPr>
              <a:lnSpc>
                <a:spcPct val="100000"/>
              </a:lnSpc>
              <a:spcBef>
                <a:spcPts val="0"/>
              </a:spcBef>
              <a:spcAft>
                <a:spcPts val="0"/>
              </a:spcAft>
            </a:pPr>
            <a:r>
              <a:rPr lang="en-US" sz="2400" dirty="0">
                <a:solidFill>
                  <a:schemeClr val="bg1"/>
                </a:solidFill>
                <a:hlinkClick r:id="rId5">
                  <a:extLst>
                    <a:ext uri="{A12FA001-AC4F-418D-AE19-62706E023703}">
                      <ahyp:hlinkClr xmlns:ahyp="http://schemas.microsoft.com/office/drawing/2018/hyperlinkcolor" val="tx"/>
                    </a:ext>
                  </a:extLst>
                </a:hlinkClick>
              </a:rPr>
              <a:t>sierra.f.millay@maine.gov</a:t>
            </a:r>
            <a:endParaRPr lang="en-US" sz="2400" dirty="0">
              <a:solidFill>
                <a:schemeClr val="bg1"/>
              </a:solidFill>
            </a:endParaRPr>
          </a:p>
          <a:p>
            <a:pPr>
              <a:lnSpc>
                <a:spcPct val="100000"/>
              </a:lnSpc>
              <a:spcBef>
                <a:spcPts val="0"/>
              </a:spcBef>
              <a:spcAft>
                <a:spcPts val="0"/>
              </a:spcAft>
            </a:pPr>
            <a:endParaRPr lang="en-US" sz="2400" dirty="0">
              <a:solidFill>
                <a:srgbClr val="EAB765"/>
              </a:solidFill>
            </a:endParaRPr>
          </a:p>
        </p:txBody>
      </p:sp>
    </p:spTree>
    <p:extLst>
      <p:ext uri="{BB962C8B-B14F-4D97-AF65-F5344CB8AC3E}">
        <p14:creationId xmlns:p14="http://schemas.microsoft.com/office/powerpoint/2010/main" val="780508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4020-2E35-4356-832B-747DAD67433E}"/>
              </a:ext>
            </a:extLst>
          </p:cNvPr>
          <p:cNvSpPr>
            <a:spLocks noGrp="1"/>
          </p:cNvSpPr>
          <p:nvPr>
            <p:ph type="title"/>
          </p:nvPr>
        </p:nvSpPr>
        <p:spPr/>
        <p:txBody>
          <a:bodyPr>
            <a:normAutofit/>
          </a:bodyPr>
          <a:lstStyle/>
          <a:p>
            <a:r>
              <a:rPr lang="en-US" sz="3600" dirty="0"/>
              <a:t>What is NEPA?</a:t>
            </a:r>
          </a:p>
        </p:txBody>
      </p:sp>
      <p:sp>
        <p:nvSpPr>
          <p:cNvPr id="7" name="Content Placeholder 2">
            <a:extLst>
              <a:ext uri="{FF2B5EF4-FFF2-40B4-BE49-F238E27FC236}">
                <a16:creationId xmlns:a16="http://schemas.microsoft.com/office/drawing/2014/main" id="{4F398531-EC5D-4E60-9D97-15F5AD4A0DCD}"/>
              </a:ext>
            </a:extLst>
          </p:cNvPr>
          <p:cNvSpPr>
            <a:spLocks noGrp="1"/>
          </p:cNvSpPr>
          <p:nvPr>
            <p:ph idx="1"/>
          </p:nvPr>
        </p:nvSpPr>
        <p:spPr>
          <a:xfrm>
            <a:off x="1023938" y="1526960"/>
            <a:ext cx="10143934" cy="4781766"/>
          </a:xfrm>
        </p:spPr>
        <p:txBody>
          <a:bodyPr>
            <a:normAutofit/>
          </a:bodyPr>
          <a:lstStyle/>
          <a:p>
            <a:pPr>
              <a:buFont typeface="Arial" panose="020B0604020202020204" pitchFamily="34" charset="0"/>
              <a:buChar char="•"/>
            </a:pPr>
            <a:r>
              <a:rPr lang="en-US" dirty="0"/>
              <a:t>The National Environmental Policy Act (NEPA) is a Federal procedural law that establishes a national environmental policy.  </a:t>
            </a:r>
          </a:p>
          <a:p>
            <a:pPr>
              <a:buFont typeface="Arial" panose="020B0604020202020204" pitchFamily="34" charset="0"/>
              <a:buChar char="•"/>
            </a:pPr>
            <a:r>
              <a:rPr lang="en-US" dirty="0"/>
              <a:t>NEPA provides a framework for environmental planning and decision-making on projects that receive Federal funds or require Federal approvals.  </a:t>
            </a:r>
          </a:p>
          <a:p>
            <a:pPr>
              <a:buFont typeface="Arial" panose="020B0604020202020204" pitchFamily="34" charset="0"/>
              <a:buChar char="•"/>
            </a:pPr>
            <a:r>
              <a:rPr lang="en-US" dirty="0"/>
              <a:t>NEPA requires agencies, when planning projects or issuing permits, to evaluate </a:t>
            </a:r>
            <a:r>
              <a:rPr lang="en-US" dirty="0">
                <a:solidFill>
                  <a:srgbClr val="FFC000"/>
                </a:solidFill>
              </a:rPr>
              <a:t>natural, cultural, social, and economic</a:t>
            </a:r>
            <a:r>
              <a:rPr lang="en-US" dirty="0"/>
              <a:t> effects of their actions and </a:t>
            </a:r>
            <a:r>
              <a:rPr lang="en-US" dirty="0">
                <a:solidFill>
                  <a:srgbClr val="FFC000"/>
                </a:solidFill>
              </a:rPr>
              <a:t>provide opportunities for public input</a:t>
            </a:r>
            <a:r>
              <a:rPr lang="en-US" dirty="0"/>
              <a:t>. </a:t>
            </a:r>
          </a:p>
          <a:p>
            <a:endParaRPr lang="en-US" dirty="0"/>
          </a:p>
        </p:txBody>
      </p:sp>
    </p:spTree>
    <p:extLst>
      <p:ext uri="{BB962C8B-B14F-4D97-AF65-F5344CB8AC3E}">
        <p14:creationId xmlns:p14="http://schemas.microsoft.com/office/powerpoint/2010/main" val="3865873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4648-CE50-43EE-A7E4-7CD7C6E3ECBA}"/>
              </a:ext>
            </a:extLst>
          </p:cNvPr>
          <p:cNvSpPr>
            <a:spLocks noGrp="1"/>
          </p:cNvSpPr>
          <p:nvPr>
            <p:ph type="title"/>
          </p:nvPr>
        </p:nvSpPr>
        <p:spPr/>
        <p:txBody>
          <a:bodyPr>
            <a:normAutofit/>
          </a:bodyPr>
          <a:lstStyle/>
          <a:p>
            <a:r>
              <a:rPr lang="en-US" sz="3600" dirty="0"/>
              <a:t>NEPA Classes of Action</a:t>
            </a:r>
          </a:p>
        </p:txBody>
      </p:sp>
      <p:sp>
        <p:nvSpPr>
          <p:cNvPr id="3" name="Content Placeholder 2">
            <a:extLst>
              <a:ext uri="{FF2B5EF4-FFF2-40B4-BE49-F238E27FC236}">
                <a16:creationId xmlns:a16="http://schemas.microsoft.com/office/drawing/2014/main" id="{B7771042-73CE-400C-AE89-DC1DDCBB2145}"/>
              </a:ext>
            </a:extLst>
          </p:cNvPr>
          <p:cNvSpPr>
            <a:spLocks noGrp="1"/>
          </p:cNvSpPr>
          <p:nvPr>
            <p:ph idx="1"/>
          </p:nvPr>
        </p:nvSpPr>
        <p:spPr/>
        <p:txBody>
          <a:bodyPr>
            <a:normAutofit/>
          </a:bodyPr>
          <a:lstStyle/>
          <a:p>
            <a:pPr marL="0" indent="0">
              <a:buNone/>
            </a:pPr>
            <a:r>
              <a:rPr lang="en-US" sz="2000" dirty="0">
                <a:solidFill>
                  <a:srgbClr val="FFC000"/>
                </a:solidFill>
              </a:rPr>
              <a:t>Categorical Exclusion (CE)</a:t>
            </a:r>
          </a:p>
          <a:p>
            <a:pPr lvl="2"/>
            <a:r>
              <a:rPr lang="en-US" sz="2000" dirty="0">
                <a:solidFill>
                  <a:schemeClr val="bg1"/>
                </a:solidFill>
                <a:hlinkClick r:id="rId3">
                  <a:extLst>
                    <a:ext uri="{A12FA001-AC4F-418D-AE19-62706E023703}">
                      <ahyp:hlinkClr xmlns:ahyp="http://schemas.microsoft.com/office/drawing/2018/hyperlinkcolor" val="tx"/>
                    </a:ext>
                  </a:extLst>
                </a:hlinkClick>
              </a:rPr>
              <a:t>Actions</a:t>
            </a:r>
            <a:r>
              <a:rPr lang="en-US" sz="2000" dirty="0">
                <a:solidFill>
                  <a:schemeClr val="bg1"/>
                </a:solidFill>
              </a:rPr>
              <a:t> that do not individually or cumulatively have a significant environmental effect are excluded from the requirement to prepare an EA or EIS.</a:t>
            </a:r>
          </a:p>
          <a:p>
            <a:pPr marL="0" indent="0">
              <a:buNone/>
            </a:pPr>
            <a:r>
              <a:rPr lang="en-US" sz="2000" dirty="0">
                <a:solidFill>
                  <a:srgbClr val="FFC000"/>
                </a:solidFill>
              </a:rPr>
              <a:t>Environmental Assessment (EA)</a:t>
            </a:r>
          </a:p>
          <a:p>
            <a:pPr lvl="2"/>
            <a:r>
              <a:rPr lang="en-US" sz="2000" dirty="0">
                <a:solidFill>
                  <a:schemeClr val="bg1"/>
                </a:solidFill>
                <a:hlinkClick r:id="rId3">
                  <a:extLst>
                    <a:ext uri="{A12FA001-AC4F-418D-AE19-62706E023703}">
                      <ahyp:hlinkClr xmlns:ahyp="http://schemas.microsoft.com/office/drawing/2018/hyperlinkcolor" val="tx"/>
                    </a:ext>
                  </a:extLst>
                </a:hlinkClick>
              </a:rPr>
              <a:t>Actions</a:t>
            </a:r>
            <a:r>
              <a:rPr lang="en-US" sz="2000" dirty="0">
                <a:solidFill>
                  <a:schemeClr val="bg1"/>
                </a:solidFill>
              </a:rPr>
              <a:t> for which the </a:t>
            </a:r>
            <a:r>
              <a:rPr lang="en-US" sz="2000" dirty="0">
                <a:solidFill>
                  <a:schemeClr val="bg1"/>
                </a:solidFill>
                <a:hlinkClick r:id="rId4">
                  <a:extLst>
                    <a:ext uri="{A12FA001-AC4F-418D-AE19-62706E023703}">
                      <ahyp:hlinkClr xmlns:ahyp="http://schemas.microsoft.com/office/drawing/2018/hyperlinkcolor" val="tx"/>
                    </a:ext>
                  </a:extLst>
                </a:hlinkClick>
              </a:rPr>
              <a:t>Administration</a:t>
            </a:r>
            <a:r>
              <a:rPr lang="en-US" sz="2000" dirty="0">
                <a:solidFill>
                  <a:schemeClr val="bg1"/>
                </a:solidFill>
              </a:rPr>
              <a:t> has not clearly established the significance of the environmental impact.</a:t>
            </a:r>
          </a:p>
          <a:p>
            <a:pPr marL="0" indent="0">
              <a:buNone/>
            </a:pPr>
            <a:r>
              <a:rPr lang="en-US" sz="2000" dirty="0">
                <a:solidFill>
                  <a:srgbClr val="FFC000"/>
                </a:solidFill>
              </a:rPr>
              <a:t>Environmental Impact Statement (EIS)</a:t>
            </a:r>
          </a:p>
          <a:p>
            <a:pPr lvl="2"/>
            <a:r>
              <a:rPr lang="en-US" sz="2000" dirty="0">
                <a:solidFill>
                  <a:schemeClr val="bg1"/>
                </a:solidFill>
                <a:hlinkClick r:id="rId3">
                  <a:extLst>
                    <a:ext uri="{A12FA001-AC4F-418D-AE19-62706E023703}">
                      <ahyp:hlinkClr xmlns:ahyp="http://schemas.microsoft.com/office/drawing/2018/hyperlinkcolor" val="tx"/>
                    </a:ext>
                  </a:extLst>
                </a:hlinkClick>
              </a:rPr>
              <a:t>Actions</a:t>
            </a:r>
            <a:r>
              <a:rPr lang="en-US" sz="2000" dirty="0">
                <a:solidFill>
                  <a:schemeClr val="bg1"/>
                </a:solidFill>
              </a:rPr>
              <a:t> that significantly affect the environment require an EIS (</a:t>
            </a:r>
            <a:r>
              <a:rPr lang="en-US" sz="2000" dirty="0">
                <a:solidFill>
                  <a:schemeClr val="bg1"/>
                </a:solidFill>
                <a:hlinkClick r:id="rId5">
                  <a:extLst>
                    <a:ext uri="{A12FA001-AC4F-418D-AE19-62706E023703}">
                      <ahyp:hlinkClr xmlns:ahyp="http://schemas.microsoft.com/office/drawing/2018/hyperlinkcolor" val="tx"/>
                    </a:ext>
                  </a:extLst>
                </a:hlinkClick>
              </a:rPr>
              <a:t>40 CFR 1508.27</a:t>
            </a:r>
            <a:r>
              <a:rPr lang="en-US" sz="2000" dirty="0">
                <a:solidFill>
                  <a:schemeClr val="bg1"/>
                </a:solidFill>
              </a:rPr>
              <a:t>).</a:t>
            </a:r>
          </a:p>
          <a:p>
            <a:endParaRPr lang="en-US" dirty="0"/>
          </a:p>
          <a:p>
            <a:pPr marL="0" indent="0">
              <a:buNone/>
            </a:pPr>
            <a:r>
              <a:rPr lang="en-US" sz="2000" dirty="0"/>
              <a:t>Since 2001, MaineDOT has had responsibility for CE determinations via a Programmatic Agreement.</a:t>
            </a:r>
          </a:p>
          <a:p>
            <a:endParaRPr lang="en-US" dirty="0"/>
          </a:p>
        </p:txBody>
      </p:sp>
    </p:spTree>
    <p:extLst>
      <p:ext uri="{BB962C8B-B14F-4D97-AF65-F5344CB8AC3E}">
        <p14:creationId xmlns:p14="http://schemas.microsoft.com/office/powerpoint/2010/main" val="4091489656"/>
      </p:ext>
    </p:extLst>
  </p:cSld>
  <p:clrMapOvr>
    <a:masterClrMapping/>
  </p:clrMapOvr>
  <mc:AlternateContent xmlns:mc="http://schemas.openxmlformats.org/markup-compatibility/2006">
    <mc:Choice xmlns:p14="http://schemas.microsoft.com/office/powerpoint/2010/main" Requires="p14">
      <p:transition p14:dur="0" advTm="1186"/>
    </mc:Choice>
    <mc:Fallback>
      <p:transition advTm="11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A83A-D3D5-4F14-9361-6B3C0B93CF6E}"/>
              </a:ext>
            </a:extLst>
          </p:cNvPr>
          <p:cNvSpPr>
            <a:spLocks noGrp="1"/>
          </p:cNvSpPr>
          <p:nvPr>
            <p:ph type="title"/>
          </p:nvPr>
        </p:nvSpPr>
        <p:spPr>
          <a:xfrm>
            <a:off x="887767" y="274320"/>
            <a:ext cx="10271463" cy="1463040"/>
          </a:xfrm>
        </p:spPr>
        <p:txBody>
          <a:bodyPr>
            <a:normAutofit/>
          </a:bodyPr>
          <a:lstStyle/>
          <a:p>
            <a:r>
              <a:rPr lang="en-US" sz="3600" dirty="0"/>
              <a:t>What is NEPA Assignment?</a:t>
            </a:r>
          </a:p>
        </p:txBody>
      </p:sp>
      <p:sp>
        <p:nvSpPr>
          <p:cNvPr id="3" name="Content Placeholder 2">
            <a:extLst>
              <a:ext uri="{FF2B5EF4-FFF2-40B4-BE49-F238E27FC236}">
                <a16:creationId xmlns:a16="http://schemas.microsoft.com/office/drawing/2014/main" id="{E3A78DAB-5DCB-49E4-867F-3800A495ED52}"/>
              </a:ext>
            </a:extLst>
          </p:cNvPr>
          <p:cNvSpPr>
            <a:spLocks noGrp="1"/>
          </p:cNvSpPr>
          <p:nvPr>
            <p:ph idx="1"/>
          </p:nvPr>
        </p:nvSpPr>
        <p:spPr/>
        <p:txBody>
          <a:bodyPr>
            <a:normAutofit/>
          </a:bodyPr>
          <a:lstStyle/>
          <a:p>
            <a:pPr>
              <a:buFont typeface="Arial" panose="020B0604020202020204" pitchFamily="34" charset="0"/>
              <a:buChar char="•"/>
            </a:pPr>
            <a:r>
              <a:rPr lang="en-US" sz="2400" dirty="0"/>
              <a:t>FHWA’s environmental review responsibilities under NEPA are formally transferred to the State DOT.  </a:t>
            </a:r>
          </a:p>
          <a:p>
            <a:pPr lvl="2">
              <a:buFont typeface="Arial" panose="020B0604020202020204" pitchFamily="34" charset="0"/>
              <a:buChar char="•"/>
            </a:pPr>
            <a:r>
              <a:rPr lang="en-US" sz="2000" dirty="0">
                <a:solidFill>
                  <a:schemeClr val="bg1"/>
                </a:solidFill>
              </a:rPr>
              <a:t>All NEPA classes of action: CE’s, EA’s and EIS’s (23 U.S. Code. 327) </a:t>
            </a:r>
            <a:r>
              <a:rPr lang="en-US" sz="2000" dirty="0">
                <a:solidFill>
                  <a:srgbClr val="FFC000"/>
                </a:solidFill>
              </a:rPr>
              <a:t>MaineDOT</a:t>
            </a:r>
          </a:p>
          <a:p>
            <a:pPr lvl="2">
              <a:buFont typeface="Arial" panose="020B0604020202020204" pitchFamily="34" charset="0"/>
              <a:buChar char="•"/>
            </a:pPr>
            <a:r>
              <a:rPr lang="en-US" sz="2000" u="sng" dirty="0"/>
              <a:t>or</a:t>
            </a:r>
            <a:r>
              <a:rPr lang="en-US" sz="2000" dirty="0"/>
              <a:t> just CE’s (23 U.S. Code 326).  </a:t>
            </a:r>
          </a:p>
          <a:p>
            <a:pPr lvl="2">
              <a:buFont typeface="Arial" panose="020B0604020202020204" pitchFamily="34" charset="0"/>
              <a:buChar char="•"/>
            </a:pPr>
            <a:r>
              <a:rPr lang="en-US" sz="2000" dirty="0"/>
              <a:t>Complete or partial transfer of FHWA’s environmental review responsibilities (environmental laws, rules, and orders)</a:t>
            </a:r>
          </a:p>
          <a:p>
            <a:pPr>
              <a:buFont typeface="Arial" panose="020B0604020202020204" pitchFamily="34" charset="0"/>
              <a:buChar char="•"/>
            </a:pPr>
            <a:r>
              <a:rPr lang="en-US" sz="2400" dirty="0"/>
              <a:t>The State, under this program, is deemed Lead Federal Agency for environmental review and consulting with agencies for Federal-aid highway projects </a:t>
            </a:r>
          </a:p>
          <a:p>
            <a:pPr>
              <a:buFont typeface="Arial" panose="020B0604020202020204" pitchFamily="34" charset="0"/>
              <a:buChar char="•"/>
            </a:pPr>
            <a:r>
              <a:rPr lang="en-US" sz="2400" dirty="0"/>
              <a:t>No change to any existing environmental laws.  Legal requirements remain the same</a:t>
            </a:r>
          </a:p>
          <a:p>
            <a:pPr lvl="1">
              <a:buFont typeface="Arial" panose="020B0604020202020204" pitchFamily="34" charset="0"/>
              <a:buChar char="•"/>
            </a:pPr>
            <a:endParaRPr lang="en-US" sz="2000" dirty="0"/>
          </a:p>
          <a:p>
            <a:pPr lvl="1"/>
            <a:endParaRPr lang="en-US" dirty="0"/>
          </a:p>
          <a:p>
            <a:pPr lvl="1"/>
            <a:endParaRPr lang="en-US" dirty="0"/>
          </a:p>
          <a:p>
            <a:endParaRPr lang="en-US" dirty="0"/>
          </a:p>
        </p:txBody>
      </p:sp>
    </p:spTree>
    <p:extLst>
      <p:ext uri="{BB962C8B-B14F-4D97-AF65-F5344CB8AC3E}">
        <p14:creationId xmlns:p14="http://schemas.microsoft.com/office/powerpoint/2010/main" val="456574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DD67-6AAE-42B1-AEB8-2CA7297973C0}"/>
              </a:ext>
            </a:extLst>
          </p:cNvPr>
          <p:cNvSpPr>
            <a:spLocks noGrp="1"/>
          </p:cNvSpPr>
          <p:nvPr>
            <p:ph type="title"/>
          </p:nvPr>
        </p:nvSpPr>
        <p:spPr/>
        <p:txBody>
          <a:bodyPr>
            <a:normAutofit/>
          </a:bodyPr>
          <a:lstStyle/>
          <a:p>
            <a:r>
              <a:rPr lang="en-US" sz="3600" dirty="0"/>
              <a:t>Assignment Background</a:t>
            </a:r>
          </a:p>
        </p:txBody>
      </p:sp>
      <p:sp>
        <p:nvSpPr>
          <p:cNvPr id="3" name="Content Placeholder 2">
            <a:extLst>
              <a:ext uri="{FF2B5EF4-FFF2-40B4-BE49-F238E27FC236}">
                <a16:creationId xmlns:a16="http://schemas.microsoft.com/office/drawing/2014/main" id="{209AE94E-1B57-4E76-81C1-9184CC8CE402}"/>
              </a:ext>
            </a:extLst>
          </p:cNvPr>
          <p:cNvSpPr>
            <a:spLocks noGrp="1"/>
          </p:cNvSpPr>
          <p:nvPr>
            <p:ph idx="1"/>
          </p:nvPr>
        </p:nvSpPr>
        <p:spPr>
          <a:xfrm>
            <a:off x="482298" y="1501961"/>
            <a:ext cx="8385477" cy="3955863"/>
          </a:xfrm>
        </p:spPr>
        <p:txBody>
          <a:bodyPr>
            <a:normAutofit fontScale="85000" lnSpcReduction="10000"/>
          </a:bodyPr>
          <a:lstStyle/>
          <a:p>
            <a:pPr marL="0" indent="0">
              <a:buNone/>
            </a:pPr>
            <a:r>
              <a:rPr lang="en-US" sz="2800" dirty="0"/>
              <a:t>Transportation Bills</a:t>
            </a:r>
          </a:p>
          <a:p>
            <a:pPr marL="0" indent="0">
              <a:buNone/>
            </a:pPr>
            <a:endParaRPr lang="en-US" sz="2800" dirty="0"/>
          </a:p>
          <a:p>
            <a:pPr lvl="1">
              <a:buFont typeface="Arial" panose="020B0604020202020204" pitchFamily="34" charset="0"/>
              <a:buChar char="•"/>
            </a:pPr>
            <a:r>
              <a:rPr lang="en-US" sz="2000" dirty="0"/>
              <a:t>SAFETEA-LU (Safe, Accountable, Flexible, Efficient, Transportation Equity Act) signed into law in 2005</a:t>
            </a:r>
          </a:p>
          <a:p>
            <a:pPr lvl="2">
              <a:buFont typeface="Arial" panose="020B0604020202020204" pitchFamily="34" charset="0"/>
              <a:buChar char="•"/>
            </a:pPr>
            <a:r>
              <a:rPr lang="en-US" sz="1600" dirty="0"/>
              <a:t>Section 6003 - Pilot program for full NEPA responsibility (Alaska, California, Ohio, Oklahoma, Texas) </a:t>
            </a:r>
          </a:p>
          <a:p>
            <a:pPr lvl="2">
              <a:buFont typeface="Arial" panose="020B0604020202020204" pitchFamily="34" charset="0"/>
              <a:buChar char="•"/>
            </a:pPr>
            <a:r>
              <a:rPr lang="en-US" sz="1600" dirty="0"/>
              <a:t>Section 6004 - allowed States to assume responsibility for CEs (Alaska, Texas, Utah and California)</a:t>
            </a:r>
          </a:p>
          <a:p>
            <a:pPr marL="310896" lvl="2" indent="0">
              <a:buNone/>
            </a:pPr>
            <a:endParaRPr lang="en-US" sz="1600" dirty="0"/>
          </a:p>
          <a:p>
            <a:pPr lvl="1">
              <a:buFont typeface="Arial" panose="020B0604020202020204" pitchFamily="34" charset="0"/>
              <a:buChar char="•"/>
            </a:pPr>
            <a:r>
              <a:rPr lang="en-US" sz="2000" dirty="0"/>
              <a:t>MAP-21 (Moving ahead for Progress in the 21</a:t>
            </a:r>
            <a:r>
              <a:rPr lang="en-US" sz="2000" baseline="30000" dirty="0"/>
              <a:t>st</a:t>
            </a:r>
            <a:r>
              <a:rPr lang="en-US" sz="2000" dirty="0"/>
              <a:t> Century Act) 2012 </a:t>
            </a:r>
          </a:p>
          <a:p>
            <a:pPr lvl="2">
              <a:buFont typeface="Arial" panose="020B0604020202020204" pitchFamily="34" charset="0"/>
              <a:buChar char="•"/>
            </a:pPr>
            <a:r>
              <a:rPr lang="en-US" sz="2000" dirty="0"/>
              <a:t>Section 1313 : Pilot program made permanent (NEPA Assignment Program) </a:t>
            </a:r>
          </a:p>
          <a:p>
            <a:pPr marL="310896" lvl="2" indent="0">
              <a:buNone/>
            </a:pPr>
            <a:endParaRPr lang="en-US" sz="2000" dirty="0"/>
          </a:p>
          <a:p>
            <a:pPr marL="310896" lvl="2" indent="0">
              <a:buNone/>
            </a:pPr>
            <a:r>
              <a:rPr lang="en-US" sz="1800" i="1" dirty="0">
                <a:solidFill>
                  <a:srgbClr val="EAB765"/>
                </a:solidFill>
              </a:rPr>
              <a:t>Section 6005(a) of the SAFETEA-LU (and updated by MAP-21) established a Surface Transportation Project Delivery Program that allows the Secretary of the U.S. DOT to assign, and a State to assume, the USDOT Secretary's responsibilities under the National Environmental Policy Act of 1969 (42 U.S.C. 4321, et seq.) and all or part of the USDOT Secretary's responsibilities for environmental review, consultation, or other action required under any Federal environmental law.</a:t>
            </a:r>
          </a:p>
        </p:txBody>
      </p:sp>
      <p:pic>
        <p:nvPicPr>
          <p:cNvPr id="4098" name="Picture 2" descr="The Employment Law Journal">
            <a:extLst>
              <a:ext uri="{FF2B5EF4-FFF2-40B4-BE49-F238E27FC236}">
                <a16:creationId xmlns:a16="http://schemas.microsoft.com/office/drawing/2014/main" id="{DE02CADA-F40F-48D9-924B-792456169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979" y="1883092"/>
            <a:ext cx="3014663" cy="3429000"/>
          </a:xfrm>
          <a:prstGeom prst="rect">
            <a:avLst/>
          </a:prstGeom>
          <a:noFill/>
          <a:ln w="127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48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9E08-1FFD-42AB-831A-D8C89CE893F4}"/>
              </a:ext>
            </a:extLst>
          </p:cNvPr>
          <p:cNvSpPr>
            <a:spLocks noGrp="1"/>
          </p:cNvSpPr>
          <p:nvPr>
            <p:ph type="title"/>
          </p:nvPr>
        </p:nvSpPr>
        <p:spPr/>
        <p:txBody>
          <a:bodyPr>
            <a:normAutofit/>
          </a:bodyPr>
          <a:lstStyle/>
          <a:p>
            <a:r>
              <a:rPr lang="en-US" sz="3600" dirty="0"/>
              <a:t>U.S. Code</a:t>
            </a:r>
          </a:p>
        </p:txBody>
      </p:sp>
      <p:sp>
        <p:nvSpPr>
          <p:cNvPr id="3" name="Content Placeholder 2">
            <a:extLst>
              <a:ext uri="{FF2B5EF4-FFF2-40B4-BE49-F238E27FC236}">
                <a16:creationId xmlns:a16="http://schemas.microsoft.com/office/drawing/2014/main" id="{82A6DEF1-4872-460E-86FC-E95F3D9347CC}"/>
              </a:ext>
            </a:extLst>
          </p:cNvPr>
          <p:cNvSpPr>
            <a:spLocks noGrp="1"/>
          </p:cNvSpPr>
          <p:nvPr>
            <p:ph idx="1"/>
          </p:nvPr>
        </p:nvSpPr>
        <p:spPr>
          <a:xfrm>
            <a:off x="585926" y="1809898"/>
            <a:ext cx="10768614" cy="4499462"/>
          </a:xfrm>
        </p:spPr>
        <p:txBody>
          <a:bodyPr>
            <a:normAutofit/>
          </a:bodyPr>
          <a:lstStyle/>
          <a:p>
            <a:pPr>
              <a:buFont typeface="Arial" panose="020B0604020202020204" pitchFamily="34" charset="0"/>
              <a:buChar char="•"/>
            </a:pPr>
            <a:r>
              <a:rPr lang="en-US" sz="2000" b="1" u="sng" dirty="0">
                <a:solidFill>
                  <a:schemeClr val="bg1"/>
                </a:solidFill>
              </a:rPr>
              <a:t>CE Assignment </a:t>
            </a:r>
            <a:r>
              <a:rPr lang="en-US" sz="2000" b="1" dirty="0">
                <a:solidFill>
                  <a:schemeClr val="bg1"/>
                </a:solidFill>
              </a:rPr>
              <a:t>- </a:t>
            </a:r>
            <a:r>
              <a:rPr lang="en-US" sz="2000" dirty="0">
                <a:solidFill>
                  <a:schemeClr val="bg1"/>
                </a:solidFill>
              </a:rPr>
              <a:t>State Assumption of Responsibility for Categorical Exclusions [23 U.S. Code § 326]. </a:t>
            </a:r>
          </a:p>
          <a:p>
            <a:pPr lvl="4"/>
            <a:r>
              <a:rPr lang="en-US" sz="1800" dirty="0">
                <a:solidFill>
                  <a:schemeClr val="bg1"/>
                </a:solidFill>
              </a:rPr>
              <a:t>Allows State DOTs to accept assignment via Memorandum of Understanding (MOU) to make determinations regarding mostly minor projects whose environmental review is limited to making categorical exclusion (CEs)(23 CFR 771.117) determinations.</a:t>
            </a:r>
          </a:p>
          <a:p>
            <a:pPr marL="310896" lvl="2" indent="0">
              <a:buNone/>
            </a:pPr>
            <a:endParaRPr lang="en-US" sz="2000" dirty="0">
              <a:solidFill>
                <a:schemeClr val="bg1"/>
              </a:solidFill>
            </a:endParaRPr>
          </a:p>
          <a:p>
            <a:pPr>
              <a:buFont typeface="Arial" panose="020B0604020202020204" pitchFamily="34" charset="0"/>
              <a:buChar char="•"/>
            </a:pPr>
            <a:r>
              <a:rPr lang="en-US" sz="1800" b="1" u="sng" dirty="0">
                <a:solidFill>
                  <a:srgbClr val="FFC000"/>
                </a:solidFill>
              </a:rPr>
              <a:t>NEPA Assignment </a:t>
            </a:r>
            <a:r>
              <a:rPr lang="en-US" sz="1800" b="1" dirty="0">
                <a:solidFill>
                  <a:srgbClr val="FFC000"/>
                </a:solidFill>
              </a:rPr>
              <a:t>- </a:t>
            </a:r>
            <a:r>
              <a:rPr lang="en-US" sz="1800" dirty="0">
                <a:solidFill>
                  <a:srgbClr val="FFC000"/>
                </a:solidFill>
              </a:rPr>
              <a:t>Surface Transportation Project Delivery Program (all NEPA - CE/EA/EIS) [23 U.S. Code § 327]. </a:t>
            </a:r>
          </a:p>
          <a:p>
            <a:pPr lvl="4">
              <a:buFont typeface="Arial" panose="020B0604020202020204" pitchFamily="34" charset="0"/>
              <a:buChar char="•"/>
            </a:pPr>
            <a:r>
              <a:rPr lang="en-US" sz="1800" dirty="0">
                <a:solidFill>
                  <a:srgbClr val="FFC000"/>
                </a:solidFill>
              </a:rPr>
              <a:t>Allows State DOTs to assume FHWA’s NEPA responsibilities by preparing an application and then executing an MOU for a full program of environmental determinations, including Categorical Exclusion (CE), Environmental Assessments (EAs) and Environmental Impact Statements (EISs).</a:t>
            </a:r>
          </a:p>
          <a:p>
            <a:pPr>
              <a:buFont typeface="Arial" panose="020B0604020202020204" pitchFamily="34" charset="0"/>
              <a:buChar char="•"/>
            </a:pPr>
            <a:endParaRPr lang="en-US" sz="2000" dirty="0"/>
          </a:p>
          <a:p>
            <a:pPr marL="0" indent="0">
              <a:buNone/>
            </a:pPr>
            <a:r>
              <a:rPr lang="en-US" sz="2000" dirty="0"/>
              <a:t>MaineDOT is applying for the Surface Transportation Project Delivery Program to assume all NEPA classes of action from FHWA and all environmental laws, regulations, EO under the NEPA umbrella.</a:t>
            </a:r>
          </a:p>
          <a:p>
            <a:endParaRPr lang="en-US" dirty="0"/>
          </a:p>
          <a:p>
            <a:endParaRPr lang="en-US" dirty="0"/>
          </a:p>
        </p:txBody>
      </p:sp>
    </p:spTree>
    <p:extLst>
      <p:ext uri="{BB962C8B-B14F-4D97-AF65-F5344CB8AC3E}">
        <p14:creationId xmlns:p14="http://schemas.microsoft.com/office/powerpoint/2010/main" val="1119537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1BBF-47D9-4D2B-BDCD-2EA1A769411A}"/>
              </a:ext>
            </a:extLst>
          </p:cNvPr>
          <p:cNvSpPr>
            <a:spLocks noGrp="1"/>
          </p:cNvSpPr>
          <p:nvPr>
            <p:ph type="title"/>
          </p:nvPr>
        </p:nvSpPr>
        <p:spPr/>
        <p:txBody>
          <a:bodyPr/>
          <a:lstStyle/>
          <a:p>
            <a:r>
              <a:rPr lang="en-US" dirty="0"/>
              <a:t>Legal requirements</a:t>
            </a:r>
          </a:p>
        </p:txBody>
      </p:sp>
      <p:sp>
        <p:nvSpPr>
          <p:cNvPr id="3" name="Content Placeholder 2">
            <a:extLst>
              <a:ext uri="{FF2B5EF4-FFF2-40B4-BE49-F238E27FC236}">
                <a16:creationId xmlns:a16="http://schemas.microsoft.com/office/drawing/2014/main" id="{A302E314-F0D4-4704-8B0E-0711E3C79392}"/>
              </a:ext>
            </a:extLst>
          </p:cNvPr>
          <p:cNvSpPr>
            <a:spLocks noGrp="1"/>
          </p:cNvSpPr>
          <p:nvPr>
            <p:ph idx="1"/>
          </p:nvPr>
        </p:nvSpPr>
        <p:spPr>
          <a:xfrm>
            <a:off x="1024128" y="1809898"/>
            <a:ext cx="9720073" cy="4499462"/>
          </a:xfrm>
        </p:spPr>
        <p:txBody>
          <a:bodyPr/>
          <a:lstStyle/>
          <a:p>
            <a:pPr marL="0" indent="0">
              <a:buNone/>
            </a:pPr>
            <a:r>
              <a:rPr lang="en-US" sz="2400" dirty="0"/>
              <a:t>The State must ensure it meets the three main legal requirements in order to enter into CE or NEPA Assignment: </a:t>
            </a:r>
          </a:p>
          <a:p>
            <a:pPr marL="310896" lvl="2" indent="0">
              <a:buNone/>
            </a:pPr>
            <a:endParaRPr lang="en-US" sz="1000" dirty="0"/>
          </a:p>
          <a:p>
            <a:pPr lvl="2">
              <a:buFont typeface="Arial" panose="020B0604020202020204" pitchFamily="34" charset="0"/>
              <a:buChar char="•"/>
            </a:pPr>
            <a:r>
              <a:rPr lang="en-US" sz="2400" dirty="0"/>
              <a:t>Consent to accept the jurisdiction of the Federal courts - Limited waiver of </a:t>
            </a:r>
            <a:r>
              <a:rPr lang="en-US" sz="2000" dirty="0"/>
              <a:t>sovereign immunity. </a:t>
            </a:r>
          </a:p>
          <a:p>
            <a:pPr lvl="4">
              <a:buFont typeface="Arial" panose="020B0604020202020204" pitchFamily="34" charset="0"/>
              <a:buChar char="•"/>
            </a:pPr>
            <a:r>
              <a:rPr lang="en-US" sz="2000" dirty="0">
                <a:solidFill>
                  <a:srgbClr val="FFC000"/>
                </a:solidFill>
              </a:rPr>
              <a:t>Language in 23 M.R.S. §4206 (P) satisfies this requirement.</a:t>
            </a:r>
          </a:p>
          <a:p>
            <a:pPr marL="128016" lvl="1" indent="0">
              <a:buNone/>
            </a:pPr>
            <a:endParaRPr lang="en-US" sz="1000" dirty="0"/>
          </a:p>
          <a:p>
            <a:pPr lvl="2">
              <a:buFont typeface="Arial" panose="020B0604020202020204" pitchFamily="34" charset="0"/>
              <a:buChar char="•"/>
            </a:pPr>
            <a:r>
              <a:rPr lang="en-US" sz="2400" dirty="0"/>
              <a:t>Authority to enter into a Memorandum of Understanding (MOU) for the 326 and/or 327 programs</a:t>
            </a:r>
          </a:p>
          <a:p>
            <a:pPr lvl="4">
              <a:buFont typeface="Arial" panose="020B0604020202020204" pitchFamily="34" charset="0"/>
              <a:buChar char="•"/>
            </a:pPr>
            <a:r>
              <a:rPr lang="en-US" sz="2000" dirty="0">
                <a:solidFill>
                  <a:srgbClr val="FFC000"/>
                </a:solidFill>
              </a:rPr>
              <a:t>Language in 23 M.R.S. §4206 (P) satisfies this requirement.</a:t>
            </a:r>
          </a:p>
          <a:p>
            <a:pPr marL="310896" lvl="2" indent="0">
              <a:buNone/>
            </a:pPr>
            <a:endParaRPr lang="en-US" sz="1000" dirty="0"/>
          </a:p>
          <a:p>
            <a:pPr lvl="2">
              <a:buFont typeface="Arial" panose="020B0604020202020204" pitchFamily="34" charset="0"/>
              <a:buChar char="•"/>
            </a:pPr>
            <a:r>
              <a:rPr lang="en-US" sz="2400" dirty="0"/>
              <a:t>Certify that Freedom of Information Act (FOIA) equivalents are in place</a:t>
            </a:r>
          </a:p>
          <a:p>
            <a:pPr lvl="4">
              <a:buFont typeface="Arial" panose="020B0604020202020204" pitchFamily="34" charset="0"/>
              <a:buChar char="•"/>
            </a:pPr>
            <a:r>
              <a:rPr lang="en-US" sz="2000" dirty="0">
                <a:solidFill>
                  <a:srgbClr val="FFC000"/>
                </a:solidFill>
              </a:rPr>
              <a:t>Maine Freedom of Access Act (M.R.S. Title 1 §400 to 521)</a:t>
            </a:r>
          </a:p>
          <a:p>
            <a:pPr lvl="4"/>
            <a:endParaRPr lang="en-US" sz="1600" dirty="0"/>
          </a:p>
          <a:p>
            <a:pPr lvl="1"/>
            <a:endParaRPr lang="en-US" dirty="0"/>
          </a:p>
          <a:p>
            <a:endParaRPr lang="en-US" dirty="0"/>
          </a:p>
        </p:txBody>
      </p:sp>
    </p:spTree>
    <p:extLst>
      <p:ext uri="{BB962C8B-B14F-4D97-AF65-F5344CB8AC3E}">
        <p14:creationId xmlns:p14="http://schemas.microsoft.com/office/powerpoint/2010/main" val="42047075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F489-166A-410E-B7F9-D5972E8B81B7}"/>
              </a:ext>
            </a:extLst>
          </p:cNvPr>
          <p:cNvSpPr>
            <a:spLocks noGrp="1"/>
          </p:cNvSpPr>
          <p:nvPr>
            <p:ph type="title"/>
          </p:nvPr>
        </p:nvSpPr>
        <p:spPr/>
        <p:txBody>
          <a:bodyPr>
            <a:normAutofit/>
          </a:bodyPr>
          <a:lstStyle/>
          <a:p>
            <a:r>
              <a:rPr lang="en-US" sz="3200" dirty="0"/>
              <a:t>Why is MaineDOT seeking Assignment?</a:t>
            </a:r>
          </a:p>
        </p:txBody>
      </p:sp>
      <p:pic>
        <p:nvPicPr>
          <p:cNvPr id="3074" name="Picture 2" descr="Free of Charge Creative Commons maine Image - Highway Signs 3">
            <a:extLst>
              <a:ext uri="{FF2B5EF4-FFF2-40B4-BE49-F238E27FC236}">
                <a16:creationId xmlns:a16="http://schemas.microsoft.com/office/drawing/2014/main" id="{85693EE8-14B2-4B70-9684-9355CABB2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045" y="1809750"/>
            <a:ext cx="5636876" cy="3757918"/>
          </a:xfrm>
          <a:prstGeom prst="rect">
            <a:avLst/>
          </a:prstGeom>
          <a:noFill/>
          <a:ln w="12700">
            <a:solidFill>
              <a:srgbClr val="FFC000"/>
            </a:solidFill>
          </a:ln>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DCAF6F2-1C59-40A2-8FCB-955D89E47B05}"/>
              </a:ext>
            </a:extLst>
          </p:cNvPr>
          <p:cNvSpPr>
            <a:spLocks noGrp="1"/>
          </p:cNvSpPr>
          <p:nvPr>
            <p:ph idx="1"/>
          </p:nvPr>
        </p:nvSpPr>
        <p:spPr>
          <a:xfrm>
            <a:off x="736893" y="1750583"/>
            <a:ext cx="5359107" cy="4498975"/>
          </a:xfrm>
        </p:spPr>
        <p:txBody>
          <a:bodyPr/>
          <a:lstStyle/>
          <a:p>
            <a:r>
              <a:rPr lang="en-US" dirty="0"/>
              <a:t>Deliver safety and highway improvement projects faster while preserving environmental quality </a:t>
            </a:r>
          </a:p>
          <a:p>
            <a:pPr lvl="1">
              <a:buFont typeface="Arial" panose="020B0604020202020204" pitchFamily="34" charset="0"/>
              <a:buChar char="•"/>
            </a:pPr>
            <a:r>
              <a:rPr lang="en-US" dirty="0"/>
              <a:t>Increases efficiency in meeting MaineDOT’s capstone performance measures for work delivered on time and on budget.</a:t>
            </a:r>
          </a:p>
          <a:p>
            <a:pPr lvl="1">
              <a:buFont typeface="Arial" panose="020B0604020202020204" pitchFamily="34" charset="0"/>
              <a:buChar char="•"/>
            </a:pPr>
            <a:r>
              <a:rPr lang="en-US" dirty="0"/>
              <a:t>Multiple “decision-makers” can be inefficient. </a:t>
            </a:r>
          </a:p>
          <a:p>
            <a:pPr lvl="1">
              <a:buFont typeface="Arial" panose="020B0604020202020204" pitchFamily="34" charset="0"/>
              <a:buChar char="•"/>
            </a:pPr>
            <a:r>
              <a:rPr lang="en-US" dirty="0"/>
              <a:t>Provides time and cost savings by eliminating a layer of review </a:t>
            </a:r>
          </a:p>
          <a:p>
            <a:pPr lvl="1">
              <a:buFont typeface="Arial" panose="020B0604020202020204" pitchFamily="34" charset="0"/>
              <a:buChar char="•"/>
            </a:pPr>
            <a:r>
              <a:rPr lang="en-US" dirty="0"/>
              <a:t>Provides for direct consultation between MaineDOT and Others </a:t>
            </a:r>
          </a:p>
          <a:p>
            <a:pPr lvl="1">
              <a:buFont typeface="Arial" panose="020B0604020202020204" pitchFamily="34" charset="0"/>
              <a:buChar char="•"/>
            </a:pPr>
            <a:r>
              <a:rPr lang="en-US" dirty="0"/>
              <a:t>Streamlining of numerous project decisions </a:t>
            </a:r>
          </a:p>
        </p:txBody>
      </p:sp>
    </p:spTree>
    <p:extLst>
      <p:ext uri="{BB962C8B-B14F-4D97-AF65-F5344CB8AC3E}">
        <p14:creationId xmlns:p14="http://schemas.microsoft.com/office/powerpoint/2010/main" val="2325954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rgbClr val="262626"/>
      </a:dk1>
      <a:lt1>
        <a:sysClr val="window" lastClr="FFFFFF"/>
      </a:lt1>
      <a:dk2>
        <a:srgbClr val="335B74"/>
      </a:dk2>
      <a:lt2>
        <a:srgbClr val="DFE3E5"/>
      </a:lt2>
      <a:accent1>
        <a:srgbClr val="D1EEF9"/>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mainedot2019 [Read-Only]" id="{C5117A43-5A99-481E-99BA-B1E3238DB2FE}" vid="{D7F38B4A-31B9-4B7B-87BC-D059119EE1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mainedot2019</Template>
  <TotalTime>1472</TotalTime>
  <Words>3109</Words>
  <Application>Microsoft Office PowerPoint</Application>
  <PresentationFormat>Widescreen</PresentationFormat>
  <Paragraphs>349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Tw Cen MT</vt:lpstr>
      <vt:lpstr>Tw Cen MT Condensed</vt:lpstr>
      <vt:lpstr>Wingdings</vt:lpstr>
      <vt:lpstr>Wingdings 3</vt:lpstr>
      <vt:lpstr>Integral</vt:lpstr>
      <vt:lpstr> NEPA Assignment</vt:lpstr>
      <vt:lpstr>NEPA ASsignment Overview</vt:lpstr>
      <vt:lpstr>What is NEPA?</vt:lpstr>
      <vt:lpstr>NEPA Classes of Action</vt:lpstr>
      <vt:lpstr>What is NEPA Assignment?</vt:lpstr>
      <vt:lpstr>Assignment Background</vt:lpstr>
      <vt:lpstr>U.S. Code</vt:lpstr>
      <vt:lpstr>Legal requirements</vt:lpstr>
      <vt:lpstr>Why is MaineDOT seeking Assignment?</vt:lpstr>
      <vt:lpstr>Other States and NEPA Assignment</vt:lpstr>
      <vt:lpstr>Benefits of Assignment</vt:lpstr>
      <vt:lpstr>Benefits of Assignment</vt:lpstr>
      <vt:lpstr>NEPA ASsignment Responsibilities</vt:lpstr>
      <vt:lpstr>NEPA Assignment Responsibilities</vt:lpstr>
      <vt:lpstr>NEPA Assignment Responsibilities</vt:lpstr>
      <vt:lpstr>Assignment MOU</vt:lpstr>
      <vt:lpstr>Resource Agencies</vt:lpstr>
      <vt:lpstr>Path to Assignment</vt:lpstr>
      <vt:lpstr>AASHTO Center For Environmental Excellence</vt:lpstr>
      <vt:lpstr>MaineDOT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Gardner, David</dc:creator>
  <cp:lastModifiedBy>Millay, Sierra F</cp:lastModifiedBy>
  <cp:revision>187</cp:revision>
  <cp:lastPrinted>2023-09-07T12:48:40Z</cp:lastPrinted>
  <dcterms:created xsi:type="dcterms:W3CDTF">2019-06-10T12:44:34Z</dcterms:created>
  <dcterms:modified xsi:type="dcterms:W3CDTF">2023-10-24T14:05:19Z</dcterms:modified>
</cp:coreProperties>
</file>